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7" r:id="rId2"/>
    <p:sldId id="274" r:id="rId3"/>
    <p:sldId id="258" r:id="rId4"/>
    <p:sldId id="262" r:id="rId5"/>
    <p:sldId id="256" r:id="rId6"/>
    <p:sldId id="260" r:id="rId7"/>
    <p:sldId id="373" r:id="rId8"/>
    <p:sldId id="261" r:id="rId9"/>
    <p:sldId id="259" r:id="rId10"/>
    <p:sldId id="264" r:id="rId11"/>
    <p:sldId id="265" r:id="rId12"/>
    <p:sldId id="263" r:id="rId13"/>
    <p:sldId id="268" r:id="rId14"/>
    <p:sldId id="272" r:id="rId15"/>
    <p:sldId id="273"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iss, Kevin" initials="WK" lastIdx="3" clrIdx="0">
    <p:extLst>
      <p:ext uri="{19B8F6BF-5375-455C-9EA6-DF929625EA0E}">
        <p15:presenceInfo xmlns:p15="http://schemas.microsoft.com/office/powerpoint/2012/main" userId="S-1-5-21-91728775-3328987883-3460381572-100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9BA69"/>
    <a:srgbClr val="004990"/>
    <a:srgbClr val="2778AC"/>
    <a:srgbClr val="1B458F"/>
    <a:srgbClr val="7BBAE1"/>
    <a:srgbClr val="479FD5"/>
    <a:srgbClr val="55A7D9"/>
    <a:srgbClr val="3A6630"/>
    <a:srgbClr val="15435F"/>
    <a:srgbClr val="79B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98" autoAdjust="0"/>
    <p:restoredTop sz="83014"/>
  </p:normalViewPr>
  <p:slideViewPr>
    <p:cSldViewPr snapToGrid="0">
      <p:cViewPr varScale="1">
        <p:scale>
          <a:sx n="92" d="100"/>
          <a:sy n="92" d="100"/>
        </p:scale>
        <p:origin x="243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gif>
</file>

<file path=ppt/media/image3.png>
</file>

<file path=ppt/media/image30.pn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933416-198A-44CD-9FEE-2B019B12B1D7}" type="datetimeFigureOut">
              <a:rPr lang="en-US" smtClean="0"/>
              <a:t>9/4/2018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7CB0F9-B7DC-4C31-BF86-CD61AC085E50}" type="slidenum">
              <a:rPr lang="en-US" smtClean="0"/>
              <a:t>‹#›</a:t>
            </a:fld>
            <a:endParaRPr lang="en-US"/>
          </a:p>
        </p:txBody>
      </p:sp>
    </p:spTree>
    <p:extLst>
      <p:ext uri="{BB962C8B-B14F-4D97-AF65-F5344CB8AC3E}">
        <p14:creationId xmlns:p14="http://schemas.microsoft.com/office/powerpoint/2010/main" val="1058481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a:t>
            </a:fld>
            <a:endParaRPr lang="en-US"/>
          </a:p>
        </p:txBody>
      </p:sp>
    </p:spTree>
    <p:extLst>
      <p:ext uri="{BB962C8B-B14F-4D97-AF65-F5344CB8AC3E}">
        <p14:creationId xmlns:p14="http://schemas.microsoft.com/office/powerpoint/2010/main" val="781108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Transmission effect based on African cohort data from Kristin Wall – closest data to what we needed – allowed us to parse data into the 2x2</a:t>
            </a:r>
            <a:r>
              <a:rPr lang="en-US" baseline="0" dirty="0"/>
              <a:t> table mentioned previously</a:t>
            </a:r>
            <a:endParaRPr lang="en-US" dirty="0"/>
          </a:p>
          <a:p>
            <a:pPr marL="171450" indent="-171450">
              <a:buFont typeface="Arial" panose="020B0604020202020204" pitchFamily="34" charset="0"/>
              <a:buChar char="•"/>
            </a:pPr>
            <a:r>
              <a:rPr lang="en-US" dirty="0"/>
              <a:t>Point out the top row is hypothesized transmission effect + current acquisition base case</a:t>
            </a:r>
          </a:p>
          <a:p>
            <a:pPr marL="171450" indent="-171450">
              <a:buFont typeface="Arial" panose="020B0604020202020204" pitchFamily="34" charset="0"/>
              <a:buChar char="•"/>
            </a:pPr>
            <a:r>
              <a:rPr lang="en-US" dirty="0"/>
              <a:t>Compare scenarios</a:t>
            </a:r>
          </a:p>
        </p:txBody>
      </p:sp>
      <p:sp>
        <p:nvSpPr>
          <p:cNvPr id="4" name="Slide Number Placeholder 3"/>
          <p:cNvSpPr>
            <a:spLocks noGrp="1"/>
          </p:cNvSpPr>
          <p:nvPr>
            <p:ph type="sldNum" sz="quarter" idx="10"/>
          </p:nvPr>
        </p:nvSpPr>
        <p:spPr/>
        <p:txBody>
          <a:bodyPr/>
          <a:lstStyle/>
          <a:p>
            <a:fld id="{527CB0F9-B7DC-4C31-BF86-CD61AC085E50}" type="slidenum">
              <a:rPr lang="en-US" smtClean="0"/>
              <a:t>10</a:t>
            </a:fld>
            <a:endParaRPr lang="en-US"/>
          </a:p>
        </p:txBody>
      </p:sp>
    </p:spTree>
    <p:extLst>
      <p:ext uri="{BB962C8B-B14F-4D97-AF65-F5344CB8AC3E}">
        <p14:creationId xmlns:p14="http://schemas.microsoft.com/office/powerpoint/2010/main" val="1032560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PAF reflects the formula above (which compares incidence rates), rather than the percent of acts in which an STI was present</a:t>
            </a:r>
          </a:p>
        </p:txBody>
      </p:sp>
      <p:sp>
        <p:nvSpPr>
          <p:cNvPr id="4" name="Slide Number Placeholder 3"/>
          <p:cNvSpPr>
            <a:spLocks noGrp="1"/>
          </p:cNvSpPr>
          <p:nvPr>
            <p:ph type="sldNum" sz="quarter" idx="10"/>
          </p:nvPr>
        </p:nvSpPr>
        <p:spPr/>
        <p:txBody>
          <a:bodyPr/>
          <a:lstStyle/>
          <a:p>
            <a:fld id="{527CB0F9-B7DC-4C31-BF86-CD61AC085E50}" type="slidenum">
              <a:rPr lang="en-US" smtClean="0"/>
              <a:t>11</a:t>
            </a:fld>
            <a:endParaRPr lang="en-US"/>
          </a:p>
        </p:txBody>
      </p:sp>
    </p:spTree>
    <p:extLst>
      <p:ext uri="{BB962C8B-B14F-4D97-AF65-F5344CB8AC3E}">
        <p14:creationId xmlns:p14="http://schemas.microsoft.com/office/powerpoint/2010/main" val="1289703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These data represent site-specific and role-specific effects of STI on HIV transmission. This</a:t>
            </a:r>
            <a:r>
              <a:rPr lang="en-US" baseline="0" dirty="0"/>
              <a:t> table reports proportion of all incident HIV infections. </a:t>
            </a:r>
          </a:p>
          <a:p>
            <a:pPr marL="171450" indent="-171450">
              <a:buFont typeface="Arial" panose="020B0604020202020204" pitchFamily="34" charset="0"/>
              <a:buChar char="•"/>
            </a:pPr>
            <a:r>
              <a:rPr lang="en-US" baseline="0" dirty="0"/>
              <a:t>The hypothesis is that, if STIs increase the probability of a new HIV infection, a greater proportion of new HIV infections will have at least one STI present. Additionally, the prevalence of STIs influences these values.</a:t>
            </a:r>
            <a:endParaRPr lang="en-US" dirty="0"/>
          </a:p>
          <a:p>
            <a:pPr marL="171450" indent="-171450">
              <a:buFont typeface="Arial" panose="020B0604020202020204" pitchFamily="34" charset="0"/>
              <a:buChar char="•"/>
            </a:pPr>
            <a:r>
              <a:rPr lang="en-US" dirty="0"/>
              <a:t>When no effect, NG/CT was present in 14.7% of transmission events; Across the range of values modeled, at least one of NG/CT was present in 14.7 – 27.6% of transmission events</a:t>
            </a:r>
          </a:p>
        </p:txBody>
      </p:sp>
      <p:sp>
        <p:nvSpPr>
          <p:cNvPr id="4" name="Slide Number Placeholder 3"/>
          <p:cNvSpPr>
            <a:spLocks noGrp="1"/>
          </p:cNvSpPr>
          <p:nvPr>
            <p:ph type="sldNum" sz="quarter" idx="10"/>
          </p:nvPr>
        </p:nvSpPr>
        <p:spPr/>
        <p:txBody>
          <a:bodyPr/>
          <a:lstStyle/>
          <a:p>
            <a:fld id="{527CB0F9-B7DC-4C31-BF86-CD61AC085E50}" type="slidenum">
              <a:rPr lang="en-US" smtClean="0"/>
              <a:t>12</a:t>
            </a:fld>
            <a:endParaRPr lang="en-US"/>
          </a:p>
        </p:txBody>
      </p:sp>
    </p:spTree>
    <p:extLst>
      <p:ext uri="{BB962C8B-B14F-4D97-AF65-F5344CB8AC3E}">
        <p14:creationId xmlns:p14="http://schemas.microsoft.com/office/powerpoint/2010/main" val="3250833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These data represent site-specific and role-specific effects of STI on HIV acquisition. This</a:t>
            </a:r>
            <a:r>
              <a:rPr lang="en-US" baseline="0" dirty="0"/>
              <a:t> table reports proportion of all incident HIV infections. </a:t>
            </a:r>
          </a:p>
          <a:p>
            <a:pPr marL="171450" indent="-171450">
              <a:buFont typeface="Arial" panose="020B0604020202020204" pitchFamily="34" charset="0"/>
              <a:buChar char="•"/>
            </a:pPr>
            <a:r>
              <a:rPr lang="en-US" baseline="0" dirty="0"/>
              <a:t>The hypothesis is that, if STIs increase the probability of a new HIV infection, a greater proportion of new HIV infections will have at least one STI present. Additionally, the prevalence of STIs influences these values.</a:t>
            </a:r>
            <a:endParaRPr lang="en-US" dirty="0"/>
          </a:p>
          <a:p>
            <a:pPr marL="171450" indent="-171450">
              <a:buFont typeface="Arial" panose="020B0604020202020204" pitchFamily="34" charset="0"/>
              <a:buChar char="•"/>
            </a:pPr>
            <a:r>
              <a:rPr lang="en-US" dirty="0"/>
              <a:t>When no effect, NG/CT was present in 11.2% of transmission events; base case scenario + transmission RRs set to 1.3 </a:t>
            </a:r>
            <a:r>
              <a:rPr lang="en-US" dirty="0">
                <a:sym typeface="Wingdings" pitchFamily="2" charset="2"/>
              </a:rPr>
              <a:t> STI in 15.8% of transmission events; at the highest RRs modeled, NG/CT were present in 21% of transmission events</a:t>
            </a:r>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13</a:t>
            </a:fld>
            <a:endParaRPr lang="en-US"/>
          </a:p>
        </p:txBody>
      </p:sp>
    </p:spTree>
    <p:extLst>
      <p:ext uri="{BB962C8B-B14F-4D97-AF65-F5344CB8AC3E}">
        <p14:creationId xmlns:p14="http://schemas.microsoft.com/office/powerpoint/2010/main" val="5516366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Ongoing work to incorporate syphilis (multi-stage disease progression)</a:t>
            </a:r>
          </a:p>
          <a:p>
            <a:pPr marL="171450" indent="-171450">
              <a:buFont typeface="Arial" panose="020B0604020202020204" pitchFamily="34" charset="0"/>
              <a:buChar char="•"/>
            </a:pPr>
            <a:r>
              <a:rPr lang="en-US" dirty="0"/>
              <a:t>Additionally,</a:t>
            </a:r>
            <a:r>
              <a:rPr lang="en-US" baseline="0" dirty="0"/>
              <a:t> this results presented represent a sensitivity/bias analysis of possible relative risk values, it does not point us to which scenario is the most likely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Garamond" panose="02020404030301010803" pitchFamily="18" charset="0"/>
              </a:rPr>
              <a:t>Acknowledging that outcomes are contingent on accuracy of assumptions and model (e.g. HIV and STI prevalence, network structure)</a:t>
            </a:r>
            <a:endParaRPr lang="en-US" sz="1200"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14</a:t>
            </a:fld>
            <a:endParaRPr lang="en-US"/>
          </a:p>
        </p:txBody>
      </p:sp>
    </p:spTree>
    <p:extLst>
      <p:ext uri="{BB962C8B-B14F-4D97-AF65-F5344CB8AC3E}">
        <p14:creationId xmlns:p14="http://schemas.microsoft.com/office/powerpoint/2010/main" val="16267777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15</a:t>
            </a:fld>
            <a:endParaRPr lang="en-US"/>
          </a:p>
        </p:txBody>
      </p:sp>
    </p:spTree>
    <p:extLst>
      <p:ext uri="{BB962C8B-B14F-4D97-AF65-F5344CB8AC3E}">
        <p14:creationId xmlns:p14="http://schemas.microsoft.com/office/powerpoint/2010/main" val="493047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2</a:t>
            </a:fld>
            <a:endParaRPr lang="en-US"/>
          </a:p>
        </p:txBody>
      </p:sp>
    </p:spTree>
    <p:extLst>
      <p:ext uri="{BB962C8B-B14F-4D97-AF65-F5344CB8AC3E}">
        <p14:creationId xmlns:p14="http://schemas.microsoft.com/office/powerpoint/2010/main" val="1291015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work is supported by an ongoing cooperative agreement with CDC, with foci in five different areas, with a goal of producing models that can aid in decision-making and evaluate </a:t>
            </a:r>
            <a:r>
              <a:rPr lang="en-US"/>
              <a:t>effectiveness at </a:t>
            </a:r>
            <a:r>
              <a:rPr lang="en-US" dirty="0"/>
              <a:t>national and subnational levels</a:t>
            </a:r>
          </a:p>
        </p:txBody>
      </p:sp>
      <p:sp>
        <p:nvSpPr>
          <p:cNvPr id="4" name="Slide Number Placeholder 3"/>
          <p:cNvSpPr>
            <a:spLocks noGrp="1"/>
          </p:cNvSpPr>
          <p:nvPr>
            <p:ph type="sldNum" sz="quarter" idx="10"/>
          </p:nvPr>
        </p:nvSpPr>
        <p:spPr/>
        <p:txBody>
          <a:bodyPr/>
          <a:lstStyle/>
          <a:p>
            <a:fld id="{527CB0F9-B7DC-4C31-BF86-CD61AC085E50}" type="slidenum">
              <a:rPr lang="en-US" smtClean="0"/>
              <a:t>3</a:t>
            </a:fld>
            <a:endParaRPr lang="en-US"/>
          </a:p>
        </p:txBody>
      </p:sp>
    </p:spTree>
    <p:extLst>
      <p:ext uri="{BB962C8B-B14F-4D97-AF65-F5344CB8AC3E}">
        <p14:creationId xmlns:p14="http://schemas.microsoft.com/office/powerpoint/2010/main" val="2575750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HIV data: Rosenberg et al – National and subnational prevalence estimates</a:t>
            </a:r>
          </a:p>
          <a:p>
            <a:pPr marL="171450" indent="-171450">
              <a:buFont typeface="Arial" panose="020B0604020202020204" pitchFamily="34" charset="0"/>
              <a:buChar char="•"/>
            </a:pPr>
            <a:r>
              <a:rPr lang="en-US" dirty="0"/>
              <a:t>Gonorrhea data: STD Surveillance Report 2016</a:t>
            </a:r>
          </a:p>
        </p:txBody>
      </p:sp>
      <p:sp>
        <p:nvSpPr>
          <p:cNvPr id="4" name="Slide Number Placeholder 3"/>
          <p:cNvSpPr>
            <a:spLocks noGrp="1"/>
          </p:cNvSpPr>
          <p:nvPr>
            <p:ph type="sldNum" sz="quarter" idx="10"/>
          </p:nvPr>
        </p:nvSpPr>
        <p:spPr/>
        <p:txBody>
          <a:bodyPr/>
          <a:lstStyle/>
          <a:p>
            <a:fld id="{527CB0F9-B7DC-4C31-BF86-CD61AC085E50}" type="slidenum">
              <a:rPr lang="en-US" smtClean="0"/>
              <a:t>4</a:t>
            </a:fld>
            <a:endParaRPr lang="en-US"/>
          </a:p>
        </p:txBody>
      </p:sp>
    </p:spTree>
    <p:extLst>
      <p:ext uri="{BB962C8B-B14F-4D97-AF65-F5344CB8AC3E}">
        <p14:creationId xmlns:p14="http://schemas.microsoft.com/office/powerpoint/2010/main" val="11714040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Interest in quantifying effects of STIs on HIV</a:t>
            </a:r>
          </a:p>
          <a:p>
            <a:pPr marL="171450" indent="-171450">
              <a:buFont typeface="Arial" panose="020B0604020202020204" pitchFamily="34" charset="0"/>
              <a:buChar char="•"/>
            </a:pPr>
            <a:r>
              <a:rPr lang="en-US" dirty="0"/>
              <a:t>2x2 table of HIV transmission events</a:t>
            </a:r>
          </a:p>
          <a:p>
            <a:pPr marL="628650" lvl="1" indent="-171450">
              <a:buFont typeface="Arial" panose="020B0604020202020204" pitchFamily="34" charset="0"/>
              <a:buChar char="•"/>
            </a:pPr>
            <a:r>
              <a:rPr lang="en-US" dirty="0"/>
              <a:t>HIV-infected and HIV-uninfected partners</a:t>
            </a:r>
          </a:p>
          <a:p>
            <a:pPr marL="628650" lvl="1" indent="-171450">
              <a:buFont typeface="Arial" panose="020B0604020202020204" pitchFamily="34" charset="0"/>
              <a:buChar char="•"/>
            </a:pPr>
            <a:r>
              <a:rPr lang="en-US" dirty="0"/>
              <a:t>Either or both can have or not have a prevalent STI</a:t>
            </a:r>
          </a:p>
          <a:p>
            <a:pPr marL="628650" lvl="1" indent="-171450">
              <a:buFont typeface="Arial" panose="020B0604020202020204" pitchFamily="34" charset="0"/>
              <a:buChar char="•"/>
            </a:pPr>
            <a:r>
              <a:rPr lang="en-US" dirty="0"/>
              <a:t>4 possible configurations, each of which can provide data that support hypothesized effects of STIs on HIV</a:t>
            </a:r>
          </a:p>
        </p:txBody>
      </p:sp>
      <p:sp>
        <p:nvSpPr>
          <p:cNvPr id="4" name="Slide Number Placeholder 3"/>
          <p:cNvSpPr>
            <a:spLocks noGrp="1"/>
          </p:cNvSpPr>
          <p:nvPr>
            <p:ph type="sldNum" sz="quarter" idx="10"/>
          </p:nvPr>
        </p:nvSpPr>
        <p:spPr/>
        <p:txBody>
          <a:bodyPr/>
          <a:lstStyle/>
          <a:p>
            <a:fld id="{527CB0F9-B7DC-4C31-BF86-CD61AC085E50}" type="slidenum">
              <a:rPr lang="en-US" smtClean="0"/>
              <a:t>5</a:t>
            </a:fld>
            <a:endParaRPr lang="en-US"/>
          </a:p>
        </p:txBody>
      </p:sp>
    </p:spTree>
    <p:extLst>
      <p:ext uri="{BB962C8B-B14F-4D97-AF65-F5344CB8AC3E}">
        <p14:creationId xmlns:p14="http://schemas.microsoft.com/office/powerpoint/2010/main" val="4015566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Purpose is estimate the proportion of incident HIV infections due to NG/CT</a:t>
            </a:r>
          </a:p>
          <a:p>
            <a:pPr marL="171450" indent="-171450">
              <a:buFont typeface="Arial" panose="020B0604020202020204" pitchFamily="34" charset="0"/>
              <a:buChar char="•"/>
            </a:pPr>
            <a:r>
              <a:rPr lang="en-US" dirty="0"/>
              <a:t>This formula compares the incidence rates between a referent or base case scenario to a counterfactual scenario</a:t>
            </a:r>
          </a:p>
        </p:txBody>
      </p:sp>
      <p:sp>
        <p:nvSpPr>
          <p:cNvPr id="4" name="Slide Number Placeholder 3"/>
          <p:cNvSpPr>
            <a:spLocks noGrp="1"/>
          </p:cNvSpPr>
          <p:nvPr>
            <p:ph type="sldNum" sz="quarter" idx="10"/>
          </p:nvPr>
        </p:nvSpPr>
        <p:spPr/>
        <p:txBody>
          <a:bodyPr/>
          <a:lstStyle/>
          <a:p>
            <a:fld id="{527CB0F9-B7DC-4C31-BF86-CD61AC085E50}" type="slidenum">
              <a:rPr lang="en-US" smtClean="0"/>
              <a:t>6</a:t>
            </a:fld>
            <a:endParaRPr lang="en-US"/>
          </a:p>
        </p:txBody>
      </p:sp>
    </p:spTree>
    <p:extLst>
      <p:ext uri="{BB962C8B-B14F-4D97-AF65-F5344CB8AC3E}">
        <p14:creationId xmlns:p14="http://schemas.microsoft.com/office/powerpoint/2010/main" val="3757898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Sexual network types include: main, casual, and one-off partnerships</a:t>
            </a:r>
          </a:p>
          <a:p>
            <a:pPr marL="171450" indent="-171450">
              <a:buFont typeface="Arial" panose="020B0604020202020204" pitchFamily="34" charset="0"/>
              <a:buChar char="•"/>
            </a:pPr>
            <a:r>
              <a:rPr lang="en-US" dirty="0"/>
              <a:t>Likelihood of partnerships forming depends on model terms</a:t>
            </a:r>
          </a:p>
          <a:p>
            <a:pPr marL="171450" indent="-171450">
              <a:buFont typeface="Arial" panose="020B0604020202020204" pitchFamily="34" charset="0"/>
              <a:buChar char="•"/>
            </a:pPr>
            <a:r>
              <a:rPr lang="en-US" dirty="0"/>
              <a:t>Natural history includes: disease stages, viral load, disease-related mortality</a:t>
            </a:r>
          </a:p>
          <a:p>
            <a:pPr marL="171450" indent="-171450">
              <a:buFont typeface="Arial" panose="020B0604020202020204" pitchFamily="34" charset="0"/>
              <a:buChar char="•"/>
            </a:pPr>
            <a:r>
              <a:rPr lang="en-US" dirty="0"/>
              <a:t>Transmission and treatment</a:t>
            </a:r>
          </a:p>
          <a:p>
            <a:pPr marL="171450" indent="-171450">
              <a:buFont typeface="Arial" panose="020B0604020202020204" pitchFamily="34" charset="0"/>
              <a:buChar char="•"/>
            </a:pPr>
            <a:r>
              <a:rPr lang="en-US" dirty="0"/>
              <a:t>Demographic processes</a:t>
            </a:r>
          </a:p>
        </p:txBody>
      </p:sp>
      <p:sp>
        <p:nvSpPr>
          <p:cNvPr id="4" name="Slide Number Placeholder 3"/>
          <p:cNvSpPr>
            <a:spLocks noGrp="1"/>
          </p:cNvSpPr>
          <p:nvPr>
            <p:ph type="sldNum" sz="quarter" idx="10"/>
          </p:nvPr>
        </p:nvSpPr>
        <p:spPr/>
        <p:txBody>
          <a:bodyPr/>
          <a:lstStyle/>
          <a:p>
            <a:fld id="{527CB0F9-B7DC-4C31-BF86-CD61AC085E50}" type="slidenum">
              <a:rPr lang="en-US" smtClean="0"/>
              <a:t>7</a:t>
            </a:fld>
            <a:endParaRPr lang="en-US"/>
          </a:p>
        </p:txBody>
      </p:sp>
    </p:spTree>
    <p:extLst>
      <p:ext uri="{BB962C8B-B14F-4D97-AF65-F5344CB8AC3E}">
        <p14:creationId xmlns:p14="http://schemas.microsoft.com/office/powerpoint/2010/main" val="3030222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Site-specific infection in the model</a:t>
            </a:r>
          </a:p>
        </p:txBody>
      </p:sp>
      <p:sp>
        <p:nvSpPr>
          <p:cNvPr id="4" name="Slide Number Placeholder 3"/>
          <p:cNvSpPr>
            <a:spLocks noGrp="1"/>
          </p:cNvSpPr>
          <p:nvPr>
            <p:ph type="sldNum" sz="quarter" idx="10"/>
          </p:nvPr>
        </p:nvSpPr>
        <p:spPr/>
        <p:txBody>
          <a:bodyPr/>
          <a:lstStyle/>
          <a:p>
            <a:fld id="{527CB0F9-B7DC-4C31-BF86-CD61AC085E50}" type="slidenum">
              <a:rPr lang="en-US" smtClean="0"/>
              <a:t>8</a:t>
            </a:fld>
            <a:endParaRPr lang="en-US"/>
          </a:p>
        </p:txBody>
      </p:sp>
    </p:spTree>
    <p:extLst>
      <p:ext uri="{BB962C8B-B14F-4D97-AF65-F5344CB8AC3E}">
        <p14:creationId xmlns:p14="http://schemas.microsoft.com/office/powerpoint/2010/main" val="1110811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set of analyses</a:t>
            </a:r>
          </a:p>
          <a:p>
            <a:pPr marL="171450" indent="-171450">
              <a:buFont typeface="Arial" panose="020B0604020202020204" pitchFamily="34" charset="0"/>
              <a:buChar char="•"/>
            </a:pPr>
            <a:r>
              <a:rPr lang="en-US" dirty="0"/>
              <a:t>Clarify that transmission was not previously modeled – only the effect of STI on HIV acquisition.</a:t>
            </a:r>
          </a:p>
          <a:p>
            <a:pPr marL="171450" indent="-171450">
              <a:buFont typeface="Arial" panose="020B0604020202020204" pitchFamily="34" charset="0"/>
              <a:buChar char="•"/>
            </a:pPr>
            <a:r>
              <a:rPr lang="en-US" dirty="0"/>
              <a:t>Evolution</a:t>
            </a:r>
            <a:r>
              <a:rPr lang="en-US" baseline="0" dirty="0"/>
              <a:t> from an HIV-only model (where STIs play no role) to current version</a:t>
            </a:r>
          </a:p>
          <a:p>
            <a:pPr marL="171450" indent="-171450">
              <a:buFont typeface="Arial" panose="020B0604020202020204" pitchFamily="34" charset="0"/>
              <a:buChar char="•"/>
            </a:pPr>
            <a:r>
              <a:rPr lang="en-US" baseline="0" dirty="0"/>
              <a:t>Compare scenarios</a:t>
            </a:r>
          </a:p>
          <a:p>
            <a:pPr marL="171450" indent="-171450">
              <a:buFont typeface="Arial" panose="020B0604020202020204" pitchFamily="34" charset="0"/>
              <a:buChar char="•"/>
            </a:pPr>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9</a:t>
            </a:fld>
            <a:endParaRPr lang="en-US"/>
          </a:p>
        </p:txBody>
      </p:sp>
    </p:spTree>
    <p:extLst>
      <p:ext uri="{BB962C8B-B14F-4D97-AF65-F5344CB8AC3E}">
        <p14:creationId xmlns:p14="http://schemas.microsoft.com/office/powerpoint/2010/main" val="1849419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772400" cy="2286000"/>
          </a:xfrm>
        </p:spPr>
        <p:txBody>
          <a:bodyPr anchor="b"/>
          <a:lstStyle>
            <a:lvl1pPr algn="ctr">
              <a:defRPr sz="60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143000" y="3886200"/>
            <a:ext cx="6858000" cy="18288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628650" y="6565392"/>
            <a:ext cx="2057400" cy="274320"/>
          </a:xfrm>
          <a:prstGeom prst="rect">
            <a:avLst/>
          </a:prstGeom>
        </p:spPr>
        <p:txBody>
          <a:bodyPr/>
          <a:lstStyle>
            <a:lvl1pPr>
              <a:defRPr sz="1200">
                <a:solidFill>
                  <a:schemeClr val="bg1"/>
                </a:solidFill>
              </a:defRPr>
            </a:lvl1pPr>
          </a:lstStyle>
          <a:p>
            <a:fld id="{39367926-9859-455C-8188-3DF4ADABD470}" type="datetimeFigureOut">
              <a:rPr lang="en-US" smtClean="0"/>
              <a:pPr/>
              <a:t>9/4/2018</a:t>
            </a:fld>
            <a:endParaRPr lang="en-US" dirty="0"/>
          </a:p>
        </p:txBody>
      </p:sp>
      <p:sp>
        <p:nvSpPr>
          <p:cNvPr id="5" name="Footer Placeholder 4"/>
          <p:cNvSpPr>
            <a:spLocks noGrp="1"/>
          </p:cNvSpPr>
          <p:nvPr>
            <p:ph type="ftr" sz="quarter" idx="11"/>
          </p:nvPr>
        </p:nvSpPr>
        <p:spPr>
          <a:xfrm>
            <a:off x="3028950" y="6565392"/>
            <a:ext cx="3086100" cy="274320"/>
          </a:xfrm>
          <a:prstGeom prst="rect">
            <a:avLst/>
          </a:prstGeom>
          <a:solidFill>
            <a:schemeClr val="accent1"/>
          </a:solidFill>
        </p:spPr>
        <p:txBody>
          <a:bodyPr/>
          <a:lstStyle>
            <a:lvl1pPr>
              <a:defRPr sz="1200">
                <a:solidFill>
                  <a:schemeClr val="bg1"/>
                </a:solidFill>
              </a:defRPr>
            </a:lvl1pPr>
          </a:lstStyle>
          <a:p>
            <a:endParaRPr lang="en-US" dirty="0"/>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lvl1pPr algn="r">
              <a:defRPr sz="1200">
                <a:solidFill>
                  <a:schemeClr val="bg1"/>
                </a:solidFill>
              </a:defRPr>
            </a:lvl1pPr>
          </a:lstStyle>
          <a:p>
            <a:fld id="{818A97BD-60A0-4F80-9C6B-EF5E49F0DC0A}" type="slidenum">
              <a:rPr lang="en-US" smtClean="0"/>
              <a:pPr/>
              <a:t>‹#›</a:t>
            </a:fld>
            <a:endParaRPr lang="en-US" dirty="0"/>
          </a:p>
        </p:txBody>
      </p:sp>
    </p:spTree>
    <p:extLst>
      <p:ext uri="{BB962C8B-B14F-4D97-AF65-F5344CB8AC3E}">
        <p14:creationId xmlns:p14="http://schemas.microsoft.com/office/powerpoint/2010/main" val="4093155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237191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403683"/>
            <a:ext cx="1971675" cy="477328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28650" y="1403683"/>
            <a:ext cx="5800725" cy="477327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32106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567638"/>
            <a:ext cx="2057400" cy="274320"/>
          </a:xfrm>
          <a:prstGeom prst="rect">
            <a:avLst/>
          </a:prstGeom>
        </p:spPr>
        <p:txBody>
          <a:bodyPr/>
          <a:lstStyle/>
          <a:p>
            <a:fld id="{39367926-9859-455C-8188-3DF4ADABD470}" type="datetimeFigureOut">
              <a:rPr lang="en-US" smtClean="0"/>
              <a:t>9/4/2018</a:t>
            </a:fld>
            <a:endParaRPr lang="en-US"/>
          </a:p>
        </p:txBody>
      </p:sp>
      <p:sp>
        <p:nvSpPr>
          <p:cNvPr id="5" name="Footer Placeholder 4"/>
          <p:cNvSpPr>
            <a:spLocks noGrp="1"/>
          </p:cNvSpPr>
          <p:nvPr>
            <p:ph type="ftr" sz="quarter" idx="11"/>
          </p:nvPr>
        </p:nvSpPr>
        <p:spPr>
          <a:xfrm>
            <a:off x="3028950" y="6567638"/>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7638"/>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679086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cxnSp>
        <p:nvCxnSpPr>
          <p:cNvPr id="8" name="Straight Connector 7"/>
          <p:cNvCxnSpPr/>
          <p:nvPr userDrawn="1"/>
        </p:nvCxnSpPr>
        <p:spPr>
          <a:xfrm>
            <a:off x="623888" y="4562476"/>
            <a:ext cx="78867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360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71600"/>
            <a:ext cx="38862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71600"/>
            <a:ext cx="38862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49865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371600"/>
            <a:ext cx="3868340" cy="9144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285999"/>
            <a:ext cx="386834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371600"/>
            <a:ext cx="3887391" cy="9144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285999"/>
            <a:ext cx="3887391"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8" name="Footer Placeholder 7"/>
          <p:cNvSpPr>
            <a:spLocks noGrp="1"/>
          </p:cNvSpPr>
          <p:nvPr>
            <p:ph type="ftr" sz="quarter" idx="11"/>
          </p:nvPr>
        </p:nvSpPr>
        <p:spPr>
          <a:xfrm>
            <a:off x="3028950" y="6565392"/>
            <a:ext cx="3086100" cy="274320"/>
          </a:xfrm>
          <a:prstGeom prst="rect">
            <a:avLst/>
          </a:prstGeom>
        </p:spPr>
        <p:txBody>
          <a:bodyPr/>
          <a:lstStyle/>
          <a:p>
            <a:endParaRPr lang="en-US"/>
          </a:p>
        </p:txBody>
      </p:sp>
      <p:sp>
        <p:nvSpPr>
          <p:cNvPr id="9" name="Slide Number Placeholder 8"/>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
        <p:nvSpPr>
          <p:cNvPr id="10" name="Title 1"/>
          <p:cNvSpPr>
            <a:spLocks noGrp="1"/>
          </p:cNvSpPr>
          <p:nvPr>
            <p:ph type="title"/>
          </p:nvPr>
        </p:nvSpPr>
        <p:spPr>
          <a:xfrm>
            <a:off x="457200" y="228599"/>
            <a:ext cx="6858000" cy="1005839"/>
          </a:xfrm>
        </p:spPr>
        <p:txBody>
          <a:bodyPr/>
          <a:lstStyle/>
          <a:p>
            <a:r>
              <a:rPr lang="en-US"/>
              <a:t>Click to edit Master title style</a:t>
            </a:r>
            <a:endParaRPr lang="en-US" dirty="0"/>
          </a:p>
        </p:txBody>
      </p:sp>
    </p:spTree>
    <p:extLst>
      <p:ext uri="{BB962C8B-B14F-4D97-AF65-F5344CB8AC3E}">
        <p14:creationId xmlns:p14="http://schemas.microsoft.com/office/powerpoint/2010/main" val="159402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4" name="Footer Placeholder 3"/>
          <p:cNvSpPr>
            <a:spLocks noGrp="1"/>
          </p:cNvSpPr>
          <p:nvPr>
            <p:ph type="ftr" sz="quarter" idx="11"/>
          </p:nvPr>
        </p:nvSpPr>
        <p:spPr>
          <a:xfrm>
            <a:off x="3028950" y="6565392"/>
            <a:ext cx="3086100" cy="274320"/>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369884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3" name="Footer Placeholder 2"/>
          <p:cNvSpPr>
            <a:spLocks noGrp="1"/>
          </p:cNvSpPr>
          <p:nvPr>
            <p:ph type="ftr" sz="quarter" idx="11"/>
          </p:nvPr>
        </p:nvSpPr>
        <p:spPr>
          <a:xfrm>
            <a:off x="3028950" y="6565392"/>
            <a:ext cx="3086100" cy="274320"/>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3940991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1371600"/>
            <a:ext cx="2949178" cy="962526"/>
          </a:xfrm>
        </p:spPr>
        <p:txBody>
          <a:bodyPr anchor="b">
            <a:noAutofit/>
          </a:bodyPr>
          <a:lstStyle>
            <a:lvl1pPr>
              <a:defRPr sz="320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3887391" y="1371600"/>
            <a:ext cx="462915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2334126"/>
            <a:ext cx="2949178" cy="36094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147135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3887391" y="1371600"/>
            <a:ext cx="4629150" cy="4572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9/4/2018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
        <p:nvSpPr>
          <p:cNvPr id="10" name="Title 1"/>
          <p:cNvSpPr>
            <a:spLocks noGrp="1"/>
          </p:cNvSpPr>
          <p:nvPr>
            <p:ph type="title"/>
          </p:nvPr>
        </p:nvSpPr>
        <p:spPr>
          <a:xfrm>
            <a:off x="629841" y="1371600"/>
            <a:ext cx="2949178" cy="962526"/>
          </a:xfrm>
        </p:spPr>
        <p:txBody>
          <a:bodyPr anchor="b">
            <a:noAutofit/>
          </a:bodyPr>
          <a:lstStyle>
            <a:lvl1pPr>
              <a:defRPr sz="3200">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629841" y="2334126"/>
            <a:ext cx="2949178" cy="36094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402860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g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13" cstate="print">
            <a:duotone>
              <a:schemeClr val="accent1">
                <a:shade val="45000"/>
                <a:satMod val="135000"/>
              </a:schemeClr>
              <a:prstClr val="white"/>
            </a:duotone>
            <a:extLst>
              <a:ext uri="{28A0092B-C50C-407E-A947-70E740481C1C}">
                <a14:useLocalDpi xmlns:a14="http://schemas.microsoft.com/office/drawing/2010/main" val="0"/>
              </a:ext>
            </a:extLst>
          </a:blip>
          <a:srcRect l="20959" t="52353" r="23253" b="32663"/>
          <a:stretch/>
        </p:blipFill>
        <p:spPr>
          <a:xfrm>
            <a:off x="0" y="3224"/>
            <a:ext cx="9144000" cy="1185814"/>
          </a:xfrm>
          <a:prstGeom prst="rect">
            <a:avLst/>
          </a:prstGeom>
        </p:spPr>
      </p:pic>
      <p:sp>
        <p:nvSpPr>
          <p:cNvPr id="3" name="Text Placeholder 2"/>
          <p:cNvSpPr>
            <a:spLocks noGrp="1"/>
          </p:cNvSpPr>
          <p:nvPr>
            <p:ph type="body" idx="1"/>
          </p:nvPr>
        </p:nvSpPr>
        <p:spPr>
          <a:xfrm>
            <a:off x="457200" y="1371600"/>
            <a:ext cx="8229600" cy="5029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1"/>
            <a:ext cx="9144000" cy="1234440"/>
          </a:xfrm>
          <a:prstGeom prst="rect">
            <a:avLst/>
          </a:prstGeom>
          <a:gradFill flip="none" rotWithShape="1">
            <a:gsLst>
              <a:gs pos="19000">
                <a:schemeClr val="accent1"/>
              </a:gs>
              <a:gs pos="78000">
                <a:schemeClr val="accent1">
                  <a:alpha val="62000"/>
                </a:schemeClr>
              </a:gs>
              <a:gs pos="100000">
                <a:schemeClr val="accent1"/>
              </a:gs>
            </a:gsLst>
            <a:lin ang="4200000" scaled="0"/>
            <a:tileRect/>
          </a:gra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latin typeface="+mj-lt"/>
            </a:endParaRPr>
          </a:p>
        </p:txBody>
      </p:sp>
      <p:sp>
        <p:nvSpPr>
          <p:cNvPr id="8" name="Rectangle 7"/>
          <p:cNvSpPr/>
          <p:nvPr userDrawn="1"/>
        </p:nvSpPr>
        <p:spPr>
          <a:xfrm>
            <a:off x="0" y="6537960"/>
            <a:ext cx="9144000" cy="320040"/>
          </a:xfrm>
          <a:prstGeom prst="rect">
            <a:avLst/>
          </a:prstGeom>
          <a:solidFill>
            <a:srgbClr val="2778AC"/>
          </a:soli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effectLst>
                  <a:outerShdw blurRad="50800" dist="38100" algn="l" rotWithShape="0">
                    <a:prstClr val="black">
                      <a:alpha val="40000"/>
                    </a:prstClr>
                  </a:outerShdw>
                </a:effectLst>
              </a:rPr>
              <a:t>Emory</a:t>
            </a:r>
            <a:r>
              <a:rPr lang="en-US" sz="1400" dirty="0">
                <a:solidFill>
                  <a:srgbClr val="79BA69"/>
                </a:solidFill>
                <a:effectLst>
                  <a:outerShdw blurRad="50800" dist="38100" algn="l" rotWithShape="0">
                    <a:prstClr val="black">
                      <a:alpha val="40000"/>
                    </a:prstClr>
                  </a:outerShdw>
                </a:effectLst>
              </a:rPr>
              <a:t>CAMP</a:t>
            </a:r>
            <a:r>
              <a:rPr lang="en-US" sz="1400" dirty="0">
                <a:effectLst>
                  <a:outerShdw blurRad="50800" dist="38100" algn="l" rotWithShape="0">
                    <a:prstClr val="black">
                      <a:alpha val="40000"/>
                    </a:prstClr>
                  </a:outerShdw>
                </a:effectLst>
              </a:rPr>
              <a:t>.org</a:t>
            </a:r>
          </a:p>
        </p:txBody>
      </p:sp>
      <p:sp>
        <p:nvSpPr>
          <p:cNvPr id="2" name="Title Placeholder 1"/>
          <p:cNvSpPr>
            <a:spLocks noGrp="1"/>
          </p:cNvSpPr>
          <p:nvPr>
            <p:ph type="title"/>
          </p:nvPr>
        </p:nvSpPr>
        <p:spPr>
          <a:xfrm>
            <a:off x="457200" y="228599"/>
            <a:ext cx="6858000" cy="1005839"/>
          </a:xfrm>
          <a:prstGeom prst="rect">
            <a:avLst/>
          </a:prstGeom>
        </p:spPr>
        <p:txBody>
          <a:bodyPr vert="horz" lIns="91440" tIns="45720" rIns="91440" bIns="45720" rtlCol="0" anchor="b">
            <a:normAutofit/>
          </a:bodyPr>
          <a:lstStyle/>
          <a:p>
            <a:r>
              <a:rPr lang="en-US" dirty="0"/>
              <a:t>Click to edit Master title style</a:t>
            </a:r>
          </a:p>
        </p:txBody>
      </p:sp>
      <p:pic>
        <p:nvPicPr>
          <p:cNvPr id="9" name="Picture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
        <p:nvSpPr>
          <p:cNvPr id="11" name="Date Placeholder 3"/>
          <p:cNvSpPr>
            <a:spLocks noGrp="1"/>
          </p:cNvSpPr>
          <p:nvPr>
            <p:ph type="dt" sz="half" idx="2"/>
          </p:nvPr>
        </p:nvSpPr>
        <p:spPr>
          <a:xfrm>
            <a:off x="628650" y="6577263"/>
            <a:ext cx="2057400" cy="274320"/>
          </a:xfrm>
          <a:prstGeom prst="rect">
            <a:avLst/>
          </a:prstGeom>
        </p:spPr>
        <p:txBody>
          <a:bodyPr/>
          <a:lstStyle>
            <a:lvl1pPr>
              <a:defRPr sz="1200">
                <a:solidFill>
                  <a:schemeClr val="bg1"/>
                </a:solidFill>
              </a:defRPr>
            </a:lvl1pPr>
          </a:lstStyle>
          <a:p>
            <a:fld id="{39367926-9859-455C-8188-3DF4ADABD470}" type="datetimeFigureOut">
              <a:rPr lang="en-US" smtClean="0"/>
              <a:pPr/>
              <a:t>9/4/2018</a:t>
            </a:fld>
            <a:endParaRPr lang="en-US" dirty="0"/>
          </a:p>
        </p:txBody>
      </p:sp>
      <p:sp>
        <p:nvSpPr>
          <p:cNvPr id="12" name="Footer Placeholder 4"/>
          <p:cNvSpPr>
            <a:spLocks noGrp="1"/>
          </p:cNvSpPr>
          <p:nvPr>
            <p:ph type="ftr" sz="quarter" idx="3"/>
          </p:nvPr>
        </p:nvSpPr>
        <p:spPr>
          <a:xfrm>
            <a:off x="3028950" y="6583680"/>
            <a:ext cx="3086100" cy="274320"/>
          </a:xfrm>
          <a:prstGeom prst="rect">
            <a:avLst/>
          </a:prstGeom>
          <a:solidFill>
            <a:schemeClr val="accent1"/>
          </a:solidFill>
        </p:spPr>
        <p:txBody>
          <a:bodyPr/>
          <a:lstStyle>
            <a:lvl1pPr>
              <a:defRPr sz="1200">
                <a:solidFill>
                  <a:schemeClr val="bg1"/>
                </a:solidFill>
              </a:defRPr>
            </a:lvl1pPr>
          </a:lstStyle>
          <a:p>
            <a:endParaRPr lang="en-US" dirty="0"/>
          </a:p>
        </p:txBody>
      </p:sp>
      <p:sp>
        <p:nvSpPr>
          <p:cNvPr id="13" name="Slide Number Placeholder 5"/>
          <p:cNvSpPr>
            <a:spLocks noGrp="1"/>
          </p:cNvSpPr>
          <p:nvPr>
            <p:ph type="sldNum" sz="quarter" idx="4"/>
          </p:nvPr>
        </p:nvSpPr>
        <p:spPr>
          <a:xfrm>
            <a:off x="6457950" y="6583680"/>
            <a:ext cx="2057400" cy="274320"/>
          </a:xfrm>
          <a:prstGeom prst="rect">
            <a:avLst/>
          </a:prstGeom>
        </p:spPr>
        <p:txBody>
          <a:bodyPr/>
          <a:lstStyle>
            <a:lvl1pPr algn="r">
              <a:defRPr sz="1200">
                <a:solidFill>
                  <a:schemeClr val="bg1"/>
                </a:solidFill>
              </a:defRPr>
            </a:lvl1pPr>
          </a:lstStyle>
          <a:p>
            <a:fld id="{818A97BD-60A0-4F80-9C6B-EF5E49F0DC0A}" type="slidenum">
              <a:rPr lang="en-US" smtClean="0"/>
              <a:pPr/>
              <a:t>‹#›</a:t>
            </a:fld>
            <a:endParaRPr lang="en-US" dirty="0"/>
          </a:p>
        </p:txBody>
      </p:sp>
    </p:spTree>
    <p:extLst>
      <p:ext uri="{BB962C8B-B14F-4D97-AF65-F5344CB8AC3E}">
        <p14:creationId xmlns:p14="http://schemas.microsoft.com/office/powerpoint/2010/main" val="20018245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4400" b="1" kern="1200" spc="-150">
          <a:solidFill>
            <a:schemeClr val="bg1"/>
          </a:solidFill>
          <a:effectLst>
            <a:outerShdw blurRad="38100" dist="38100" dir="2700000" algn="tl">
              <a:srgbClr val="000000">
                <a:alpha val="43137"/>
              </a:srgbClr>
            </a:outerShdw>
          </a:effectLst>
          <a:latin typeface="+mj-lt"/>
          <a:ea typeface="Arial Unicode MS" panose="020B0604020202020204" pitchFamily="34" charset="-128"/>
          <a:cs typeface="Arial Unicode MS" panose="020B0604020202020204" pitchFamily="34"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B458F"/>
          </a:solidFill>
          <a:latin typeface="+mn-lt"/>
          <a:ea typeface="+mn-ea"/>
          <a:cs typeface="+mn-cs"/>
        </a:defRPr>
      </a:lvl1pPr>
      <a:lvl2pPr marL="457200" indent="-223838" algn="l" defTabSz="914400" rtl="0" eaLnBrk="1" latinLnBrk="0" hangingPunct="1">
        <a:lnSpc>
          <a:spcPct val="90000"/>
        </a:lnSpc>
        <a:spcBef>
          <a:spcPts val="500"/>
        </a:spcBef>
        <a:buFont typeface="Arial" panose="020B0604020202020204" pitchFamily="34" charset="0"/>
        <a:buChar char="•"/>
        <a:defRPr sz="2400" kern="1200">
          <a:solidFill>
            <a:srgbClr val="1B458F"/>
          </a:solidFill>
          <a:latin typeface="+mn-lt"/>
          <a:ea typeface="+mn-ea"/>
          <a:cs typeface="+mn-cs"/>
        </a:defRPr>
      </a:lvl2pPr>
      <a:lvl3pPr marL="690563" indent="-233363" algn="l" defTabSz="914400" rtl="0" eaLnBrk="1" latinLnBrk="0" hangingPunct="1">
        <a:lnSpc>
          <a:spcPct val="90000"/>
        </a:lnSpc>
        <a:spcBef>
          <a:spcPts val="500"/>
        </a:spcBef>
        <a:buFont typeface="Arial" panose="020B0604020202020204" pitchFamily="34" charset="0"/>
        <a:buChar char="•"/>
        <a:defRPr sz="2000" kern="1200">
          <a:solidFill>
            <a:srgbClr val="1B458F"/>
          </a:solidFill>
          <a:latin typeface="+mn-lt"/>
          <a:ea typeface="+mn-ea"/>
          <a:cs typeface="+mn-cs"/>
        </a:defRPr>
      </a:lvl3pPr>
      <a:lvl4pPr marL="914400" indent="-228600"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4pPr>
      <a:lvl5pPr marL="1147763" indent="-233363"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4400" dirty="0">
                <a:effectLst/>
              </a:rPr>
              <a:t>Estimating the proportion of HIV incidence attributable to gonorrhea and chlamydia among men who have sex with men in the US</a:t>
            </a:r>
            <a:endParaRPr lang="en-US" sz="4400" dirty="0"/>
          </a:p>
        </p:txBody>
      </p:sp>
      <p:sp>
        <p:nvSpPr>
          <p:cNvPr id="5" name="Subtitle 4"/>
          <p:cNvSpPr>
            <a:spLocks noGrp="1"/>
          </p:cNvSpPr>
          <p:nvPr>
            <p:ph type="subTitle" idx="1"/>
          </p:nvPr>
        </p:nvSpPr>
        <p:spPr>
          <a:xfrm>
            <a:off x="668215" y="3906297"/>
            <a:ext cx="7789985" cy="2297076"/>
          </a:xfrm>
        </p:spPr>
        <p:txBody>
          <a:bodyPr>
            <a:normAutofit fontScale="70000" lnSpcReduction="20000"/>
          </a:bodyPr>
          <a:lstStyle/>
          <a:p>
            <a:r>
              <a:rPr lang="en-US" dirty="0"/>
              <a:t>Jeb </a:t>
            </a:r>
            <a:r>
              <a:rPr lang="en-US" dirty="0" err="1"/>
              <a:t>Jones</a:t>
            </a:r>
            <a:r>
              <a:rPr lang="en-US" baseline="30000" dirty="0" err="1"/>
              <a:t>a</a:t>
            </a:r>
            <a:r>
              <a:rPr lang="en-US" dirty="0"/>
              <a:t>, </a:t>
            </a:r>
            <a:r>
              <a:rPr lang="en-US" b="1" dirty="0"/>
              <a:t>Kevin </a:t>
            </a:r>
            <a:r>
              <a:rPr lang="en-US" b="1" dirty="0" err="1"/>
              <a:t>Weiss</a:t>
            </a:r>
            <a:r>
              <a:rPr lang="en-US" b="1" baseline="30000" dirty="0" err="1"/>
              <a:t>a</a:t>
            </a:r>
            <a:r>
              <a:rPr lang="en-US" dirty="0"/>
              <a:t>, Jonathan </a:t>
            </a:r>
            <a:r>
              <a:rPr lang="en-US" dirty="0" err="1"/>
              <a:t>Mermin</a:t>
            </a:r>
            <a:r>
              <a:rPr lang="en-US" baseline="30000" dirty="0" err="1"/>
              <a:t>b</a:t>
            </a:r>
            <a:r>
              <a:rPr lang="en-US" dirty="0"/>
              <a:t>, Patricia </a:t>
            </a:r>
            <a:r>
              <a:rPr lang="en-US" dirty="0" err="1"/>
              <a:t>Dietz</a:t>
            </a:r>
            <a:r>
              <a:rPr lang="en-US" baseline="30000" dirty="0" err="1"/>
              <a:t>b</a:t>
            </a:r>
            <a:r>
              <a:rPr lang="en-US" dirty="0"/>
              <a:t>, Thomas L. </a:t>
            </a:r>
            <a:r>
              <a:rPr lang="en-US" dirty="0" err="1"/>
              <a:t>Gift</a:t>
            </a:r>
            <a:r>
              <a:rPr lang="en-US" baseline="30000" dirty="0" err="1"/>
              <a:t>b</a:t>
            </a:r>
            <a:r>
              <a:rPr lang="en-US" dirty="0"/>
              <a:t>, Harrell </a:t>
            </a:r>
            <a:r>
              <a:rPr lang="en-US" dirty="0" err="1"/>
              <a:t>Chesson</a:t>
            </a:r>
            <a:r>
              <a:rPr lang="en-US" baseline="30000" dirty="0" err="1"/>
              <a:t>b</a:t>
            </a:r>
            <a:r>
              <a:rPr lang="en-US" dirty="0"/>
              <a:t>, Eli S. </a:t>
            </a:r>
            <a:r>
              <a:rPr lang="en-US" dirty="0" err="1"/>
              <a:t>Rosenberg</a:t>
            </a:r>
            <a:r>
              <a:rPr lang="en-US" baseline="30000" dirty="0" err="1"/>
              <a:t>c</a:t>
            </a:r>
            <a:r>
              <a:rPr lang="en-US" dirty="0"/>
              <a:t>, Patrick S. </a:t>
            </a:r>
            <a:r>
              <a:rPr lang="en-US" dirty="0" err="1"/>
              <a:t>Sullivan</a:t>
            </a:r>
            <a:r>
              <a:rPr lang="en-US" baseline="30000" dirty="0" err="1"/>
              <a:t>a</a:t>
            </a:r>
            <a:r>
              <a:rPr lang="en-US" dirty="0"/>
              <a:t>, Cynthia </a:t>
            </a:r>
            <a:r>
              <a:rPr lang="en-US" dirty="0" err="1"/>
              <a:t>Lyles</a:t>
            </a:r>
            <a:r>
              <a:rPr lang="en-US" baseline="30000" dirty="0" err="1"/>
              <a:t>b</a:t>
            </a:r>
            <a:r>
              <a:rPr lang="en-US" dirty="0"/>
              <a:t>, Kyle T. </a:t>
            </a:r>
            <a:r>
              <a:rPr lang="en-US" dirty="0" err="1"/>
              <a:t>Bernstein</a:t>
            </a:r>
            <a:r>
              <a:rPr lang="en-US" baseline="30000" dirty="0" err="1"/>
              <a:t>b</a:t>
            </a:r>
            <a:r>
              <a:rPr lang="en-US" dirty="0"/>
              <a:t>, Samuel M. </a:t>
            </a:r>
            <a:r>
              <a:rPr lang="en-US" dirty="0" err="1"/>
              <a:t>Jenness</a:t>
            </a:r>
            <a:r>
              <a:rPr lang="en-US" baseline="30000" dirty="0" err="1"/>
              <a:t>a</a:t>
            </a:r>
            <a:endParaRPr lang="en-US" dirty="0"/>
          </a:p>
          <a:p>
            <a:pPr algn="l"/>
            <a:r>
              <a:rPr lang="en-US" sz="1400" baseline="30000" dirty="0" err="1"/>
              <a:t>a</a:t>
            </a:r>
            <a:r>
              <a:rPr lang="en-US" sz="1400" dirty="0" err="1"/>
              <a:t>Department</a:t>
            </a:r>
            <a:r>
              <a:rPr lang="en-US" sz="1400" dirty="0"/>
              <a:t> of Epidemiology, Emory University, Atlanta, Georgia</a:t>
            </a:r>
          </a:p>
          <a:p>
            <a:pPr algn="l"/>
            <a:r>
              <a:rPr lang="en-US" sz="1400" baseline="30000" dirty="0" err="1"/>
              <a:t>b</a:t>
            </a:r>
            <a:r>
              <a:rPr lang="en-US" sz="1400" dirty="0" err="1"/>
              <a:t>National</a:t>
            </a:r>
            <a:r>
              <a:rPr lang="en-US" sz="1400" dirty="0"/>
              <a:t> Center for HIV/AIDS, Viral Hepatitis, STD, and TB, Centers for Disease Control and Prevention, Atlanta, Georgia</a:t>
            </a:r>
          </a:p>
          <a:p>
            <a:pPr algn="l"/>
            <a:r>
              <a:rPr lang="en-US" sz="1400" baseline="30000" dirty="0" err="1"/>
              <a:t>c</a:t>
            </a:r>
            <a:r>
              <a:rPr lang="en-US" sz="1400" dirty="0" err="1"/>
              <a:t>Department</a:t>
            </a:r>
            <a:r>
              <a:rPr lang="en-US" sz="1400" dirty="0"/>
              <a:t> of Epidemiology and Biostatistics, University at Albany, Albany, NY</a:t>
            </a:r>
          </a:p>
          <a:p>
            <a:pPr algn="l"/>
            <a:r>
              <a:rPr lang="en-US" dirty="0"/>
              <a:t>STD Prevention Conference</a:t>
            </a:r>
          </a:p>
          <a:p>
            <a:pPr algn="l"/>
            <a:r>
              <a:rPr lang="en-US" b="1" dirty="0"/>
              <a:t>Late Breakers – Oral Sessions</a:t>
            </a:r>
          </a:p>
          <a:p>
            <a:pPr algn="l"/>
            <a:r>
              <a:rPr lang="en-US" dirty="0"/>
              <a:t>August 29, 2018</a:t>
            </a:r>
            <a:endParaRPr lang="en-US" baseline="30000" dirty="0"/>
          </a:p>
        </p:txBody>
      </p:sp>
    </p:spTree>
    <p:extLst>
      <p:ext uri="{BB962C8B-B14F-4D97-AF65-F5344CB8AC3E}">
        <p14:creationId xmlns:p14="http://schemas.microsoft.com/office/powerpoint/2010/main" val="3792555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Approach</a:t>
            </a:r>
          </a:p>
        </p:txBody>
      </p:sp>
      <p:sp>
        <p:nvSpPr>
          <p:cNvPr id="5" name="Content Placeholder 4"/>
          <p:cNvSpPr>
            <a:spLocks noGrp="1"/>
          </p:cNvSpPr>
          <p:nvPr>
            <p:ph idx="1"/>
          </p:nvPr>
        </p:nvSpPr>
        <p:spPr>
          <a:xfrm>
            <a:off x="340241" y="1444752"/>
            <a:ext cx="8325293" cy="4732211"/>
          </a:xfrm>
        </p:spPr>
        <p:txBody>
          <a:bodyPr/>
          <a:lstStyle/>
          <a:p>
            <a:r>
              <a:rPr lang="en-US" dirty="0"/>
              <a:t>Agent-based modeling approach</a:t>
            </a:r>
          </a:p>
          <a:p>
            <a:pPr lvl="1"/>
            <a:r>
              <a:rPr lang="en-US" dirty="0"/>
              <a:t>Evaluate a plausible range of relative risks of STIs on HIV acquisition</a:t>
            </a:r>
          </a:p>
          <a:p>
            <a:pPr lvl="1"/>
            <a:r>
              <a:rPr lang="en-US" dirty="0"/>
              <a:t>Isolate NG/CT effects on HIV </a:t>
            </a:r>
            <a:r>
              <a:rPr lang="en-US" b="1" dirty="0">
                <a:solidFill>
                  <a:schemeClr val="tx1"/>
                </a:solidFill>
              </a:rPr>
              <a:t>acquisition</a:t>
            </a:r>
            <a:r>
              <a:rPr lang="en-US" dirty="0">
                <a:solidFill>
                  <a:schemeClr val="tx1"/>
                </a:solidFill>
              </a:rPr>
              <a:t> </a:t>
            </a:r>
          </a:p>
          <a:p>
            <a:pPr lvl="2"/>
            <a:r>
              <a:rPr lang="en-US" dirty="0"/>
              <a:t>Hold effects of STIs on HIV transmission fixed (1.3)</a:t>
            </a:r>
          </a:p>
        </p:txBody>
      </p:sp>
      <p:graphicFrame>
        <p:nvGraphicFramePr>
          <p:cNvPr id="2" name="Table 1">
            <a:extLst>
              <a:ext uri="{FF2B5EF4-FFF2-40B4-BE49-F238E27FC236}">
                <a16:creationId xmlns:a16="http://schemas.microsoft.com/office/drawing/2014/main" id="{95BF9C46-8E4B-9041-823B-3C7925C4539C}"/>
              </a:ext>
            </a:extLst>
          </p:cNvPr>
          <p:cNvGraphicFramePr>
            <a:graphicFrameLocks noGrp="1"/>
          </p:cNvGraphicFramePr>
          <p:nvPr>
            <p:extLst>
              <p:ext uri="{D42A27DB-BD31-4B8C-83A1-F6EECF244321}">
                <p14:modId xmlns:p14="http://schemas.microsoft.com/office/powerpoint/2010/main" val="1259420932"/>
              </p:ext>
            </p:extLst>
          </p:nvPr>
        </p:nvGraphicFramePr>
        <p:xfrm>
          <a:off x="4290174" y="3400573"/>
          <a:ext cx="4396625" cy="2983992"/>
        </p:xfrm>
        <a:graphic>
          <a:graphicData uri="http://schemas.openxmlformats.org/drawingml/2006/table">
            <a:tbl>
              <a:tblPr>
                <a:tableStyleId>{5C22544A-7EE6-4342-B048-85BDC9FD1C3A}</a:tableStyleId>
              </a:tblPr>
              <a:tblGrid>
                <a:gridCol w="1012677">
                  <a:extLst>
                    <a:ext uri="{9D8B030D-6E8A-4147-A177-3AD203B41FA5}">
                      <a16:colId xmlns:a16="http://schemas.microsoft.com/office/drawing/2014/main" val="2219773220"/>
                    </a:ext>
                  </a:extLst>
                </a:gridCol>
                <a:gridCol w="1184381">
                  <a:extLst>
                    <a:ext uri="{9D8B030D-6E8A-4147-A177-3AD203B41FA5}">
                      <a16:colId xmlns:a16="http://schemas.microsoft.com/office/drawing/2014/main" val="975779571"/>
                    </a:ext>
                  </a:extLst>
                </a:gridCol>
                <a:gridCol w="859003">
                  <a:extLst>
                    <a:ext uri="{9D8B030D-6E8A-4147-A177-3AD203B41FA5}">
                      <a16:colId xmlns:a16="http://schemas.microsoft.com/office/drawing/2014/main" val="2312131024"/>
                    </a:ext>
                  </a:extLst>
                </a:gridCol>
                <a:gridCol w="1340564">
                  <a:extLst>
                    <a:ext uri="{9D8B030D-6E8A-4147-A177-3AD203B41FA5}">
                      <a16:colId xmlns:a16="http://schemas.microsoft.com/office/drawing/2014/main" val="2333293355"/>
                    </a:ext>
                  </a:extLst>
                </a:gridCol>
              </a:tblGrid>
              <a:tr h="190500">
                <a:tc gridSpan="4">
                  <a:txBody>
                    <a:bodyPr/>
                    <a:lstStyle/>
                    <a:p>
                      <a:pPr algn="ctr"/>
                      <a:r>
                        <a:rPr lang="en-US" dirty="0">
                          <a:ln>
                            <a:solidFill>
                              <a:schemeClr val="bg1"/>
                            </a:solidFill>
                          </a:ln>
                          <a:solidFill>
                            <a:schemeClr val="bg1"/>
                          </a:solidFill>
                        </a:rPr>
                        <a:t>Isolating the effect of STI on HIV Acquisition</a:t>
                      </a:r>
                    </a:p>
                  </a:txBody>
                  <a:tcPr>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97840833"/>
                  </a:ext>
                </a:extLst>
              </a:tr>
              <a:tr h="190500">
                <a:tc gridSpan="2">
                  <a:txBody>
                    <a:bodyPr/>
                    <a:lstStyle/>
                    <a:p>
                      <a:pPr marL="0" marR="0" algn="ctr">
                        <a:lnSpc>
                          <a:spcPct val="107000"/>
                        </a:lnSpc>
                        <a:spcBef>
                          <a:spcPts val="0"/>
                        </a:spcBef>
                        <a:spcAft>
                          <a:spcPts val="0"/>
                        </a:spcAft>
                      </a:pPr>
                      <a:r>
                        <a:rPr lang="en-US" sz="1400" dirty="0">
                          <a:effectLst/>
                          <a:latin typeface="+mn-lt"/>
                        </a:rPr>
                        <a:t>Transmission RRs</a:t>
                      </a:r>
                      <a:endParaRPr lang="en-US" sz="1400" dirty="0">
                        <a:effectLst/>
                        <a:latin typeface="+mn-lt"/>
                        <a:ea typeface="Calibri" panose="020F0502020204030204" pitchFamily="34" charset="0"/>
                        <a:cs typeface="Times New Roman" panose="02020603050405020304" pitchFamily="18" charset="0"/>
                      </a:endParaRPr>
                    </a:p>
                  </a:txBody>
                  <a:tcPr marL="68580" marR="68580" marT="0" marB="0">
                    <a:noFill/>
                  </a:tcPr>
                </a:tc>
                <a:tc hMerge="1">
                  <a:txBody>
                    <a:bodyPr/>
                    <a:lstStyle/>
                    <a:p>
                      <a:endParaRPr lang="en-US"/>
                    </a:p>
                  </a:txBody>
                  <a:tcPr/>
                </a:tc>
                <a:tc gridSpan="2">
                  <a:txBody>
                    <a:bodyPr/>
                    <a:lstStyle/>
                    <a:p>
                      <a:pPr marL="0" marR="0" algn="ctr">
                        <a:lnSpc>
                          <a:spcPct val="107000"/>
                        </a:lnSpc>
                        <a:spcBef>
                          <a:spcPts val="0"/>
                        </a:spcBef>
                        <a:spcAft>
                          <a:spcPts val="0"/>
                        </a:spcAft>
                      </a:pPr>
                      <a:r>
                        <a:rPr lang="en-US" sz="1400">
                          <a:effectLst/>
                          <a:latin typeface="+mn-lt"/>
                        </a:rPr>
                        <a:t>Acquisition RRs</a:t>
                      </a:r>
                      <a:endParaRPr lang="en-US" sz="1400">
                        <a:effectLst/>
                        <a:latin typeface="+mn-lt"/>
                        <a:ea typeface="Calibri" panose="020F0502020204030204" pitchFamily="34" charset="0"/>
                        <a:cs typeface="Times New Roman" panose="02020603050405020304" pitchFamily="18" charset="0"/>
                      </a:endParaRPr>
                    </a:p>
                  </a:txBody>
                  <a:tcPr marL="68580" marR="68580" marT="0" marB="0">
                    <a:noFill/>
                  </a:tcPr>
                </a:tc>
                <a:tc hMerge="1">
                  <a:txBody>
                    <a:bodyPr/>
                    <a:lstStyle/>
                    <a:p>
                      <a:endParaRPr lang="en-US"/>
                    </a:p>
                  </a:txBody>
                  <a:tcPr/>
                </a:tc>
                <a:extLst>
                  <a:ext uri="{0D108BD9-81ED-4DB2-BD59-A6C34878D82A}">
                    <a16:rowId xmlns:a16="http://schemas.microsoft.com/office/drawing/2014/main" val="3211516117"/>
                  </a:ext>
                </a:extLst>
              </a:tr>
              <a:tr h="190500">
                <a:tc>
                  <a:txBody>
                    <a:bodyPr/>
                    <a:lstStyle/>
                    <a:p>
                      <a:pPr marL="0" marR="0" algn="ctr">
                        <a:lnSpc>
                          <a:spcPct val="107000"/>
                        </a:lnSpc>
                        <a:spcBef>
                          <a:spcPts val="0"/>
                        </a:spcBef>
                        <a:spcAft>
                          <a:spcPts val="0"/>
                        </a:spcAft>
                      </a:pPr>
                      <a:r>
                        <a:rPr lang="en-US" sz="1400">
                          <a:effectLst/>
                          <a:latin typeface="+mn-lt"/>
                        </a:rPr>
                        <a:t>Rectal</a:t>
                      </a:r>
                      <a:endParaRPr lang="en-US" sz="1400">
                        <a:effectLst/>
                        <a:latin typeface="+mn-lt"/>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rPr>
                        <a:t>Urethral</a:t>
                      </a:r>
                      <a:endParaRPr lang="en-US" sz="1400" dirty="0">
                        <a:effectLst/>
                        <a:latin typeface="+mn-lt"/>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latin typeface="+mn-lt"/>
                        </a:rPr>
                        <a:t>Rectal</a:t>
                      </a:r>
                      <a:endParaRPr lang="en-US" sz="1400">
                        <a:effectLst/>
                        <a:latin typeface="+mn-lt"/>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latin typeface="+mn-lt"/>
                        </a:rPr>
                        <a:t>Urethral</a:t>
                      </a:r>
                      <a:endParaRPr lang="en-US" sz="1400">
                        <a:effectLst/>
                        <a:latin typeface="+mn-lt"/>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983142275"/>
                  </a:ext>
                </a:extLst>
              </a:tr>
              <a:tr h="190500">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chor="ctr">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chor="ctr">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1.97</a:t>
                      </a:r>
                    </a:p>
                  </a:txBody>
                  <a:tcPr marL="68580" marR="68580" marT="0" marB="0" anchor="ctr">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1.48</a:t>
                      </a:r>
                    </a:p>
                  </a:txBody>
                  <a:tcPr marL="68580" marR="68580" marT="0" marB="0" anchor="ctr">
                    <a:noFill/>
                  </a:tcPr>
                </a:tc>
                <a:extLst>
                  <a:ext uri="{0D108BD9-81ED-4DB2-BD59-A6C34878D82A}">
                    <a16:rowId xmlns:a16="http://schemas.microsoft.com/office/drawing/2014/main" val="473229780"/>
                  </a:ext>
                </a:extLst>
              </a:tr>
              <a:tr h="190500">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1.0</a:t>
                      </a:r>
                    </a:p>
                  </a:txBody>
                  <a:tcPr marL="68580" marR="68580" marT="0" marB="0">
                    <a:noFill/>
                  </a:tcPr>
                </a:tc>
                <a:tc>
                  <a:txBody>
                    <a:bodyPr/>
                    <a:lstStyle/>
                    <a:p>
                      <a:pPr marL="0" marR="0" algn="ctr">
                        <a:lnSpc>
                          <a:spcPct val="107000"/>
                        </a:lnSpc>
                        <a:spcBef>
                          <a:spcPts val="0"/>
                        </a:spcBef>
                        <a:spcAft>
                          <a:spcPts val="0"/>
                        </a:spcAft>
                      </a:pPr>
                      <a:r>
                        <a:rPr lang="en-US" sz="1400" b="1" dirty="0">
                          <a:effectLst/>
                          <a:latin typeface="+mn-lt"/>
                          <a:ea typeface="Calibri" panose="020F0502020204030204" pitchFamily="34" charset="0"/>
                          <a:cs typeface="Times New Roman" panose="02020603050405020304" pitchFamily="18" charset="0"/>
                        </a:rPr>
                        <a:t>1.0</a:t>
                      </a:r>
                    </a:p>
                  </a:txBody>
                  <a:tcPr marL="68580" marR="68580" marT="0" marB="0">
                    <a:noFill/>
                  </a:tcPr>
                </a:tc>
                <a:extLst>
                  <a:ext uri="{0D108BD9-81ED-4DB2-BD59-A6C34878D82A}">
                    <a16:rowId xmlns:a16="http://schemas.microsoft.com/office/drawing/2014/main" val="1753542276"/>
                  </a:ext>
                </a:extLst>
              </a:tr>
              <a:tr h="190500">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2.0</a:t>
                      </a:r>
                    </a:p>
                  </a:txBody>
                  <a:tcPr marL="68580" marR="68580" marT="0" marB="0">
                    <a:noFill/>
                  </a:tcPr>
                </a:tc>
                <a:extLst>
                  <a:ext uri="{0D108BD9-81ED-4DB2-BD59-A6C34878D82A}">
                    <a16:rowId xmlns:a16="http://schemas.microsoft.com/office/drawing/2014/main" val="1653988782"/>
                  </a:ext>
                </a:extLst>
              </a:tr>
              <a:tr h="190500">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1.0</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3.0</a:t>
                      </a:r>
                    </a:p>
                  </a:txBody>
                  <a:tcPr marL="68580" marR="68580" marT="0" marB="0">
                    <a:noFill/>
                  </a:tcPr>
                </a:tc>
                <a:extLst>
                  <a:ext uri="{0D108BD9-81ED-4DB2-BD59-A6C34878D82A}">
                    <a16:rowId xmlns:a16="http://schemas.microsoft.com/office/drawing/2014/main" val="1578367064"/>
                  </a:ext>
                </a:extLst>
              </a:tr>
              <a:tr h="190500">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2.0</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1.0</a:t>
                      </a:r>
                    </a:p>
                  </a:txBody>
                  <a:tcPr marL="68580" marR="68580" marT="0" marB="0">
                    <a:noFill/>
                  </a:tcPr>
                </a:tc>
                <a:extLst>
                  <a:ext uri="{0D108BD9-81ED-4DB2-BD59-A6C34878D82A}">
                    <a16:rowId xmlns:a16="http://schemas.microsoft.com/office/drawing/2014/main" val="1883904553"/>
                  </a:ext>
                </a:extLst>
              </a:tr>
              <a:tr h="190500">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2.0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2.0</a:t>
                      </a:r>
                    </a:p>
                  </a:txBody>
                  <a:tcPr marL="68580" marR="68580" marT="0" marB="0">
                    <a:noFill/>
                  </a:tcPr>
                </a:tc>
                <a:extLst>
                  <a:ext uri="{0D108BD9-81ED-4DB2-BD59-A6C34878D82A}">
                    <a16:rowId xmlns:a16="http://schemas.microsoft.com/office/drawing/2014/main" val="346424854"/>
                  </a:ext>
                </a:extLst>
              </a:tr>
              <a:tr h="190500">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2.0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3.0</a:t>
                      </a:r>
                    </a:p>
                  </a:txBody>
                  <a:tcPr marL="68580" marR="68580" marT="0" marB="0">
                    <a:noFill/>
                  </a:tcPr>
                </a:tc>
                <a:extLst>
                  <a:ext uri="{0D108BD9-81ED-4DB2-BD59-A6C34878D82A}">
                    <a16:rowId xmlns:a16="http://schemas.microsoft.com/office/drawing/2014/main" val="2808094517"/>
                  </a:ext>
                </a:extLst>
              </a:tr>
              <a:tr h="190500">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3.0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1.0</a:t>
                      </a:r>
                    </a:p>
                  </a:txBody>
                  <a:tcPr marL="68580" marR="68580" marT="0" marB="0">
                    <a:noFill/>
                  </a:tcPr>
                </a:tc>
                <a:extLst>
                  <a:ext uri="{0D108BD9-81ED-4DB2-BD59-A6C34878D82A}">
                    <a16:rowId xmlns:a16="http://schemas.microsoft.com/office/drawing/2014/main" val="1517009127"/>
                  </a:ext>
                </a:extLst>
              </a:tr>
              <a:tr h="190500">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a:effectLst/>
                          <a:latin typeface="+mn-lt"/>
                          <a:ea typeface="Calibri" panose="020F0502020204030204" pitchFamily="34" charset="0"/>
                          <a:cs typeface="Times New Roman" panose="02020603050405020304" pitchFamily="18" charset="0"/>
                        </a:rPr>
                        <a:t>3.0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2.0</a:t>
                      </a:r>
                    </a:p>
                  </a:txBody>
                  <a:tcPr marL="68580" marR="68580" marT="0" marB="0">
                    <a:noFill/>
                  </a:tcPr>
                </a:tc>
                <a:extLst>
                  <a:ext uri="{0D108BD9-81ED-4DB2-BD59-A6C34878D82A}">
                    <a16:rowId xmlns:a16="http://schemas.microsoft.com/office/drawing/2014/main" val="1095294581"/>
                  </a:ext>
                </a:extLst>
              </a:tr>
              <a:tr h="190500">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1.3</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3.0</a:t>
                      </a:r>
                    </a:p>
                  </a:txBody>
                  <a:tcPr marL="68580" marR="68580" marT="0" marB="0">
                    <a:noFill/>
                  </a:tcPr>
                </a:tc>
                <a:tc>
                  <a:txBody>
                    <a:bodyPr/>
                    <a:lstStyle/>
                    <a:p>
                      <a:pPr marL="0" marR="0" algn="ctr">
                        <a:lnSpc>
                          <a:spcPct val="107000"/>
                        </a:lnSpc>
                        <a:spcBef>
                          <a:spcPts val="0"/>
                        </a:spcBef>
                        <a:spcAft>
                          <a:spcPts val="0"/>
                        </a:spcAft>
                      </a:pPr>
                      <a:r>
                        <a:rPr lang="en-US" sz="1400" dirty="0">
                          <a:effectLst/>
                          <a:latin typeface="+mn-lt"/>
                          <a:ea typeface="Calibri" panose="020F0502020204030204" pitchFamily="34" charset="0"/>
                          <a:cs typeface="Times New Roman" panose="02020603050405020304" pitchFamily="18" charset="0"/>
                        </a:rPr>
                        <a:t>3.0</a:t>
                      </a:r>
                    </a:p>
                  </a:txBody>
                  <a:tcPr marL="68580" marR="68580" marT="0" marB="0">
                    <a:noFill/>
                  </a:tcPr>
                </a:tc>
                <a:extLst>
                  <a:ext uri="{0D108BD9-81ED-4DB2-BD59-A6C34878D82A}">
                    <a16:rowId xmlns:a16="http://schemas.microsoft.com/office/drawing/2014/main" val="2682388427"/>
                  </a:ext>
                </a:extLst>
              </a:tr>
            </a:tbl>
          </a:graphicData>
        </a:graphic>
      </p:graphicFrame>
      <p:sp>
        <p:nvSpPr>
          <p:cNvPr id="3" name="TextBox 2">
            <a:extLst>
              <a:ext uri="{FF2B5EF4-FFF2-40B4-BE49-F238E27FC236}">
                <a16:creationId xmlns:a16="http://schemas.microsoft.com/office/drawing/2014/main" id="{DF447347-F115-BF46-878A-50C65F0220E9}"/>
              </a:ext>
            </a:extLst>
          </p:cNvPr>
          <p:cNvSpPr txBox="1"/>
          <p:nvPr/>
        </p:nvSpPr>
        <p:spPr>
          <a:xfrm>
            <a:off x="854402" y="3899418"/>
            <a:ext cx="2852626" cy="923330"/>
          </a:xfrm>
          <a:prstGeom prst="rect">
            <a:avLst/>
          </a:prstGeom>
          <a:noFill/>
        </p:spPr>
        <p:txBody>
          <a:bodyPr wrap="square" rtlCol="0">
            <a:spAutoFit/>
          </a:bodyPr>
          <a:lstStyle/>
          <a:p>
            <a:r>
              <a:rPr lang="en-US" dirty="0"/>
              <a:t>Referent for HIV Acquisition Analysis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6" name="Rectangle 5">
            <a:extLst>
              <a:ext uri="{FF2B5EF4-FFF2-40B4-BE49-F238E27FC236}">
                <a16:creationId xmlns:a16="http://schemas.microsoft.com/office/drawing/2014/main" id="{B7EEE2BA-15E0-7F41-8B92-C833C1336332}"/>
              </a:ext>
            </a:extLst>
          </p:cNvPr>
          <p:cNvSpPr/>
          <p:nvPr/>
        </p:nvSpPr>
        <p:spPr>
          <a:xfrm>
            <a:off x="4559642" y="4423720"/>
            <a:ext cx="3721763" cy="234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8" name="Straight Arrow Connector 7">
            <a:extLst>
              <a:ext uri="{FF2B5EF4-FFF2-40B4-BE49-F238E27FC236}">
                <a16:creationId xmlns:a16="http://schemas.microsoft.com/office/drawing/2014/main" id="{CFEC935B-A18D-A84D-A3C2-559150D8DF5A}"/>
              </a:ext>
            </a:extLst>
          </p:cNvPr>
          <p:cNvCxnSpPr/>
          <p:nvPr/>
        </p:nvCxnSpPr>
        <p:spPr>
          <a:xfrm flipH="1" flipV="1">
            <a:off x="3299254" y="4436076"/>
            <a:ext cx="1149178" cy="148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855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Population attributable fraction</a:t>
            </a:r>
          </a:p>
        </p:txBody>
      </p:sp>
      <p:sp>
        <p:nvSpPr>
          <p:cNvPr id="5" name="Content Placeholder 4"/>
          <p:cNvSpPr>
            <a:spLocks noGrp="1"/>
          </p:cNvSpPr>
          <p:nvPr>
            <p:ph idx="1"/>
          </p:nvPr>
        </p:nvSpPr>
        <p:spPr>
          <a:xfrm>
            <a:off x="457200" y="1444752"/>
            <a:ext cx="8229600" cy="4732211"/>
          </a:xfrm>
        </p:spPr>
        <p:txBody>
          <a:bodyPr>
            <a:normAutofit fontScale="92500" lnSpcReduction="10000"/>
          </a:bodyPr>
          <a:lstStyle/>
          <a:p>
            <a:r>
              <a:rPr lang="en-US" dirty="0"/>
              <a:t>Estimated a ‘best-estimate’ population attributable fraction</a:t>
            </a:r>
          </a:p>
          <a:p>
            <a:pPr lvl="1"/>
            <a:r>
              <a:rPr lang="en-US" dirty="0"/>
              <a:t>HIV acquisition relative risks</a:t>
            </a:r>
          </a:p>
          <a:p>
            <a:pPr lvl="2"/>
            <a:r>
              <a:rPr lang="en-US" dirty="0"/>
              <a:t>Based on empirical data and previous model calibration work</a:t>
            </a:r>
          </a:p>
          <a:p>
            <a:pPr lvl="2"/>
            <a:r>
              <a:rPr lang="en-US" dirty="0"/>
              <a:t>Rectal: 1.97</a:t>
            </a:r>
          </a:p>
          <a:p>
            <a:pPr lvl="2"/>
            <a:r>
              <a:rPr lang="en-US" dirty="0"/>
              <a:t>Urethral: 1.48</a:t>
            </a:r>
          </a:p>
          <a:p>
            <a:pPr lvl="1"/>
            <a:r>
              <a:rPr lang="en-US" dirty="0"/>
              <a:t>HIV transmission relative risks</a:t>
            </a:r>
          </a:p>
          <a:p>
            <a:pPr lvl="2"/>
            <a:r>
              <a:rPr lang="en-US" dirty="0"/>
              <a:t>Based on empirical data</a:t>
            </a:r>
          </a:p>
          <a:p>
            <a:pPr lvl="2"/>
            <a:r>
              <a:rPr lang="en-US" dirty="0"/>
              <a:t>Rectal: 1.3</a:t>
            </a:r>
          </a:p>
          <a:p>
            <a:pPr lvl="2"/>
            <a:r>
              <a:rPr lang="en-US" dirty="0"/>
              <a:t>Urethral: 1.3</a:t>
            </a:r>
          </a:p>
          <a:p>
            <a:r>
              <a:rPr lang="en-US" dirty="0"/>
              <a:t>PAF: 10.2% (7.9%, 12.4%)</a:t>
            </a:r>
          </a:p>
          <a:p>
            <a:pPr lvl="1"/>
            <a:r>
              <a:rPr lang="en-US" sz="2000" dirty="0"/>
              <a:t>Note: this is not the same as the proportion of new HIV transmission events in which STIs are present</a:t>
            </a:r>
          </a:p>
          <a:p>
            <a:pPr lvl="1"/>
            <a:r>
              <a:rPr lang="en-US" sz="2000" dirty="0"/>
              <a:t>This compares our ‘best estimate’ to a null model, where STIs have no effect on acquisition and transmission</a:t>
            </a:r>
          </a:p>
        </p:txBody>
      </p:sp>
    </p:spTree>
    <p:extLst>
      <p:ext uri="{BB962C8B-B14F-4D97-AF65-F5344CB8AC3E}">
        <p14:creationId xmlns:p14="http://schemas.microsoft.com/office/powerpoint/2010/main" val="3906579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Results</a:t>
            </a:r>
          </a:p>
        </p:txBody>
      </p:sp>
      <p:sp>
        <p:nvSpPr>
          <p:cNvPr id="5" name="Content Placeholder 4"/>
          <p:cNvSpPr>
            <a:spLocks noGrp="1"/>
          </p:cNvSpPr>
          <p:nvPr>
            <p:ph idx="1"/>
          </p:nvPr>
        </p:nvSpPr>
        <p:spPr>
          <a:xfrm>
            <a:off x="457200" y="1444752"/>
            <a:ext cx="8229600" cy="4968405"/>
          </a:xfrm>
        </p:spPr>
        <p:txBody>
          <a:bodyPr>
            <a:normAutofit fontScale="92500" lnSpcReduction="10000"/>
          </a:bodyPr>
          <a:lstStyle/>
          <a:p>
            <a:r>
              <a:rPr lang="en-US" dirty="0"/>
              <a:t>Transmission Analysis (Act-Level)</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Relevant STI present in 14.7-27.6% of transmission events</a:t>
            </a:r>
          </a:p>
          <a:p>
            <a:pPr lvl="1"/>
            <a:r>
              <a:rPr lang="en-US" dirty="0"/>
              <a:t>Excess incidence (PAF) up to 20.4%</a:t>
            </a:r>
          </a:p>
          <a:p>
            <a:pPr lvl="1"/>
            <a:r>
              <a:rPr lang="en-US" dirty="0"/>
              <a:t>Hypothesis: Increased RRs </a:t>
            </a:r>
            <a:r>
              <a:rPr lang="en-US" dirty="0">
                <a:sym typeface="Wingdings" panose="05000000000000000000" pitchFamily="2" charset="2"/>
              </a:rPr>
              <a:t> increased number of transmissions in which STIs are present</a:t>
            </a:r>
            <a:endParaRPr lang="en-US" dirty="0"/>
          </a:p>
        </p:txBody>
      </p:sp>
      <p:graphicFrame>
        <p:nvGraphicFramePr>
          <p:cNvPr id="7" name="Table 6">
            <a:extLst>
              <a:ext uri="{FF2B5EF4-FFF2-40B4-BE49-F238E27FC236}">
                <a16:creationId xmlns:a16="http://schemas.microsoft.com/office/drawing/2014/main" id="{43942B7E-11F0-BF47-B6B3-423994F4C5F2}"/>
              </a:ext>
            </a:extLst>
          </p:cNvPr>
          <p:cNvGraphicFramePr>
            <a:graphicFrameLocks noGrp="1"/>
          </p:cNvGraphicFramePr>
          <p:nvPr>
            <p:extLst>
              <p:ext uri="{D42A27DB-BD31-4B8C-83A1-F6EECF244321}">
                <p14:modId xmlns:p14="http://schemas.microsoft.com/office/powerpoint/2010/main" val="1402672827"/>
              </p:ext>
            </p:extLst>
          </p:nvPr>
        </p:nvGraphicFramePr>
        <p:xfrm>
          <a:off x="779572" y="2061328"/>
          <a:ext cx="7584855" cy="2647406"/>
        </p:xfrm>
        <a:graphic>
          <a:graphicData uri="http://schemas.openxmlformats.org/drawingml/2006/table">
            <a:tbl>
              <a:tblPr>
                <a:tableStyleId>{5C22544A-7EE6-4342-B048-85BDC9FD1C3A}</a:tableStyleId>
              </a:tblPr>
              <a:tblGrid>
                <a:gridCol w="1575105">
                  <a:extLst>
                    <a:ext uri="{9D8B030D-6E8A-4147-A177-3AD203B41FA5}">
                      <a16:colId xmlns:a16="http://schemas.microsoft.com/office/drawing/2014/main" val="817729216"/>
                    </a:ext>
                  </a:extLst>
                </a:gridCol>
                <a:gridCol w="1252548">
                  <a:extLst>
                    <a:ext uri="{9D8B030D-6E8A-4147-A177-3AD203B41FA5}">
                      <a16:colId xmlns:a16="http://schemas.microsoft.com/office/drawing/2014/main" val="1300702579"/>
                    </a:ext>
                  </a:extLst>
                </a:gridCol>
                <a:gridCol w="2793125">
                  <a:extLst>
                    <a:ext uri="{9D8B030D-6E8A-4147-A177-3AD203B41FA5}">
                      <a16:colId xmlns:a16="http://schemas.microsoft.com/office/drawing/2014/main" val="2514786429"/>
                    </a:ext>
                  </a:extLst>
                </a:gridCol>
                <a:gridCol w="1964077">
                  <a:extLst>
                    <a:ext uri="{9D8B030D-6E8A-4147-A177-3AD203B41FA5}">
                      <a16:colId xmlns:a16="http://schemas.microsoft.com/office/drawing/2014/main" val="998186628"/>
                    </a:ext>
                  </a:extLst>
                </a:gridCol>
              </a:tblGrid>
              <a:tr h="261720">
                <a:tc rowSpan="2" gridSpan="2">
                  <a:txBody>
                    <a:bodyPr/>
                    <a:lstStyle/>
                    <a:p>
                      <a:pPr marL="0" marR="0" algn="ctr">
                        <a:lnSpc>
                          <a:spcPct val="107000"/>
                        </a:lnSpc>
                        <a:spcBef>
                          <a:spcPts val="0"/>
                        </a:spcBef>
                        <a:spcAft>
                          <a:spcPts val="0"/>
                        </a:spcAft>
                      </a:pPr>
                      <a:r>
                        <a:rPr lang="en-US" sz="1800" dirty="0">
                          <a:solidFill>
                            <a:schemeClr val="bg1"/>
                          </a:solidFill>
                          <a:effectLst/>
                        </a:rPr>
                        <a:t>Relative Risk of HIV Transmission by STI</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solidFill>
                      <a:schemeClr val="accent2"/>
                    </a:solidFill>
                  </a:tcPr>
                </a:tc>
                <a:tc rowSpan="2" hMerge="1">
                  <a:txBody>
                    <a:bodyPr/>
                    <a:lstStyle/>
                    <a:p>
                      <a:endParaRPr lang="en-US"/>
                    </a:p>
                  </a:txBody>
                  <a:tcPr/>
                </a:tc>
                <a:tc gridSpan="2">
                  <a:txBody>
                    <a:bodyPr/>
                    <a:lstStyle/>
                    <a:p>
                      <a:pPr algn="ctr"/>
                      <a:r>
                        <a:rPr lang="en-US" sz="1800" dirty="0">
                          <a:solidFill>
                            <a:schemeClr val="bg1"/>
                          </a:solidFill>
                          <a:effectLst/>
                        </a:rPr>
                        <a:t>Sites of Sexual Activity with Prevalent STI</a:t>
                      </a:r>
                      <a:endParaRPr lang="en-US" sz="1800" dirty="0">
                        <a:solidFill>
                          <a:schemeClr val="bg1"/>
                        </a:solidFill>
                      </a:endParaRPr>
                    </a:p>
                  </a:txBody>
                  <a:tcPr marL="15198" marR="15198" marT="0" marB="0" anchor="b">
                    <a:solidFill>
                      <a:schemeClr val="accent2"/>
                    </a:solidFill>
                  </a:tcPr>
                </a:tc>
                <a:tc hMerge="1">
                  <a:txBody>
                    <a:bodyPr/>
                    <a:lstStyle/>
                    <a:p>
                      <a:endParaRPr lang="en-US"/>
                    </a:p>
                  </a:txBody>
                  <a:tcPr/>
                </a:tc>
                <a:extLst>
                  <a:ext uri="{0D108BD9-81ED-4DB2-BD59-A6C34878D82A}">
                    <a16:rowId xmlns:a16="http://schemas.microsoft.com/office/drawing/2014/main" val="3854340217"/>
                  </a:ext>
                </a:extLst>
              </a:tr>
              <a:tr h="234376">
                <a:tc gridSpan="2" vMerge="1">
                  <a:txBody>
                    <a:bodyPr/>
                    <a:lstStyle/>
                    <a:p>
                      <a:endParaRPr lang="en-US"/>
                    </a:p>
                  </a:txBody>
                  <a:tcPr/>
                </a:tc>
                <a:tc hMerge="1" vMerge="1">
                  <a:txBody>
                    <a:bodyPr/>
                    <a:lstStyle/>
                    <a:p>
                      <a:endParaRPr lang="en-US"/>
                    </a:p>
                  </a:txBody>
                  <a:tcPr/>
                </a:tc>
                <a:tc gridSpan="2">
                  <a:txBody>
                    <a:bodyPr/>
                    <a:lstStyle/>
                    <a:p>
                      <a:pPr algn="ctr"/>
                      <a:r>
                        <a:rPr lang="en-US" sz="1800" dirty="0">
                          <a:solidFill>
                            <a:schemeClr val="bg1"/>
                          </a:solidFill>
                          <a:effectLst/>
                        </a:rPr>
                        <a:t>Median (IQR) Proportion of Transmission Events</a:t>
                      </a:r>
                      <a:endParaRPr lang="en-US" sz="1800" dirty="0">
                        <a:solidFill>
                          <a:schemeClr val="bg1"/>
                        </a:solidFill>
                      </a:endParaRPr>
                    </a:p>
                  </a:txBody>
                  <a:tcPr marL="15198" marR="15198" marT="0" marB="0" anchor="b">
                    <a:solidFill>
                      <a:schemeClr val="accent2"/>
                    </a:solidFill>
                  </a:tcPr>
                </a:tc>
                <a:tc hMerge="1">
                  <a:txBody>
                    <a:bodyPr/>
                    <a:lstStyle/>
                    <a:p>
                      <a:endParaRPr lang="en-US"/>
                    </a:p>
                  </a:txBody>
                  <a:tcPr/>
                </a:tc>
                <a:extLst>
                  <a:ext uri="{0D108BD9-81ED-4DB2-BD59-A6C34878D82A}">
                    <a16:rowId xmlns:a16="http://schemas.microsoft.com/office/drawing/2014/main" val="3610682561"/>
                  </a:ext>
                </a:extLst>
              </a:tr>
              <a:tr h="432494">
                <a:tc>
                  <a:txBody>
                    <a:bodyPr/>
                    <a:lstStyle/>
                    <a:p>
                      <a:pPr marL="0" marR="0" algn="ctr">
                        <a:lnSpc>
                          <a:spcPct val="107000"/>
                        </a:lnSpc>
                        <a:spcBef>
                          <a:spcPts val="0"/>
                        </a:spcBef>
                        <a:spcAft>
                          <a:spcPts val="0"/>
                        </a:spcAft>
                      </a:pPr>
                      <a:r>
                        <a:rPr lang="en-US" sz="1800" b="1" dirty="0">
                          <a:effectLst/>
                        </a:rPr>
                        <a:t>Gonorrhea</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noFill/>
                  </a:tcPr>
                </a:tc>
                <a:tc>
                  <a:txBody>
                    <a:bodyPr/>
                    <a:lstStyle/>
                    <a:p>
                      <a:pPr marL="0" marR="0" algn="ctr">
                        <a:lnSpc>
                          <a:spcPct val="107000"/>
                        </a:lnSpc>
                        <a:spcBef>
                          <a:spcPts val="0"/>
                        </a:spcBef>
                        <a:spcAft>
                          <a:spcPts val="0"/>
                        </a:spcAft>
                      </a:pPr>
                      <a:r>
                        <a:rPr lang="en-US" sz="1800" b="1" dirty="0">
                          <a:effectLst/>
                        </a:rPr>
                        <a:t>Chlamydia</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noFill/>
                  </a:tcPr>
                </a:tc>
                <a:tc>
                  <a:txBody>
                    <a:bodyPr/>
                    <a:lstStyle/>
                    <a:p>
                      <a:pPr marL="0" marR="0" algn="ctr">
                        <a:lnSpc>
                          <a:spcPct val="107000"/>
                        </a:lnSpc>
                        <a:spcBef>
                          <a:spcPts val="0"/>
                        </a:spcBef>
                        <a:spcAft>
                          <a:spcPts val="0"/>
                        </a:spcAft>
                      </a:pPr>
                      <a:r>
                        <a:rPr lang="en-US" sz="1800" b="1" dirty="0">
                          <a:effectLst/>
                        </a:rPr>
                        <a:t>STI Present</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noFill/>
                  </a:tcPr>
                </a:tc>
                <a:tc>
                  <a:txBody>
                    <a:bodyPr/>
                    <a:lstStyle/>
                    <a:p>
                      <a:pPr marL="0" marR="0" algn="ctr">
                        <a:lnSpc>
                          <a:spcPct val="107000"/>
                        </a:lnSpc>
                        <a:spcBef>
                          <a:spcPts val="0"/>
                        </a:spcBef>
                        <a:spcAft>
                          <a:spcPts val="0"/>
                        </a:spcAft>
                      </a:pPr>
                      <a:r>
                        <a:rPr lang="en-US" sz="1800" b="1" dirty="0">
                          <a:effectLst/>
                        </a:rPr>
                        <a:t>PAF</a:t>
                      </a:r>
                    </a:p>
                  </a:txBody>
                  <a:tcPr marL="15198" marR="15198" marT="0" marB="0" anchor="b">
                    <a:noFill/>
                  </a:tcPr>
                </a:tc>
                <a:extLst>
                  <a:ext uri="{0D108BD9-81ED-4DB2-BD59-A6C34878D82A}">
                    <a16:rowId xmlns:a16="http://schemas.microsoft.com/office/drawing/2014/main" val="734481655"/>
                  </a:ext>
                </a:extLst>
              </a:tr>
              <a:tr h="328187">
                <a:tc>
                  <a:txBody>
                    <a:bodyPr/>
                    <a:lstStyle/>
                    <a:p>
                      <a:pPr marL="0" marR="0" algn="ctr">
                        <a:lnSpc>
                          <a:spcPct val="107000"/>
                        </a:lnSpc>
                        <a:spcBef>
                          <a:spcPts val="0"/>
                        </a:spcBef>
                        <a:spcAft>
                          <a:spcPts val="0"/>
                        </a:spcAft>
                      </a:pPr>
                      <a:r>
                        <a:rPr lang="en-US" sz="1800" b="1" dirty="0">
                          <a:effectLst/>
                        </a:rPr>
                        <a:t>1.0</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1" dirty="0">
                          <a:effectLst/>
                        </a:rPr>
                        <a:t>1.0</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1" dirty="0">
                          <a:effectLst/>
                        </a:rPr>
                        <a:t>14.7 (13.8, 15.9)</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1" i="1" dirty="0">
                          <a:effectLst/>
                          <a:latin typeface="+mn-lt"/>
                          <a:ea typeface="Calibri" panose="020F0502020204030204" pitchFamily="34" charset="0"/>
                          <a:cs typeface="Times New Roman" panose="02020603050405020304" pitchFamily="18" charset="0"/>
                        </a:rPr>
                        <a:t>Referent</a:t>
                      </a:r>
                    </a:p>
                  </a:txBody>
                  <a:tcPr marL="0" marR="0" marT="0" marB="0" anchor="ctr">
                    <a:noFill/>
                  </a:tcPr>
                </a:tc>
                <a:extLst>
                  <a:ext uri="{0D108BD9-81ED-4DB2-BD59-A6C34878D82A}">
                    <a16:rowId xmlns:a16="http://schemas.microsoft.com/office/drawing/2014/main" val="702317785"/>
                  </a:ext>
                </a:extLst>
              </a:tr>
              <a:tr h="328187">
                <a:tc>
                  <a:txBody>
                    <a:bodyPr/>
                    <a:lstStyle/>
                    <a:p>
                      <a:pPr marL="0" marR="0" algn="ctr">
                        <a:lnSpc>
                          <a:spcPct val="107000"/>
                        </a:lnSpc>
                        <a:spcBef>
                          <a:spcPts val="0"/>
                        </a:spcBef>
                        <a:spcAft>
                          <a:spcPts val="0"/>
                        </a:spcAft>
                      </a:pPr>
                      <a:r>
                        <a:rPr lang="en-US" sz="1800">
                          <a:effectLst/>
                        </a:rPr>
                        <a:t>1.0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3.0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20.7 (19.6, 21.6)</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latin typeface="+mn-lt"/>
                          <a:ea typeface="Calibri" panose="020F0502020204030204" pitchFamily="34" charset="0"/>
                          <a:cs typeface="Times New Roman" panose="02020603050405020304" pitchFamily="18" charset="0"/>
                        </a:rPr>
                        <a:t>10.7 (8.6, 12.9)</a:t>
                      </a:r>
                    </a:p>
                  </a:txBody>
                  <a:tcPr marL="0" marR="0" marT="0" marB="0" anchor="ctr">
                    <a:noFill/>
                  </a:tcPr>
                </a:tc>
                <a:extLst>
                  <a:ext uri="{0D108BD9-81ED-4DB2-BD59-A6C34878D82A}">
                    <a16:rowId xmlns:a16="http://schemas.microsoft.com/office/drawing/2014/main" val="1378572105"/>
                  </a:ext>
                </a:extLst>
              </a:tr>
              <a:tr h="328187">
                <a:tc>
                  <a:txBody>
                    <a:bodyPr/>
                    <a:lstStyle/>
                    <a:p>
                      <a:pPr marL="0" marR="0" algn="ctr">
                        <a:lnSpc>
                          <a:spcPct val="107000"/>
                        </a:lnSpc>
                        <a:spcBef>
                          <a:spcPts val="0"/>
                        </a:spcBef>
                        <a:spcAft>
                          <a:spcPts val="0"/>
                        </a:spcAft>
                      </a:pPr>
                      <a:r>
                        <a:rPr lang="en-US" sz="1800" dirty="0">
                          <a:effectLst/>
                        </a:rPr>
                        <a:t>2.0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2.0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20.8 (19.7, 21.9)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latin typeface="+mn-lt"/>
                          <a:ea typeface="Calibri" panose="020F0502020204030204" pitchFamily="34" charset="0"/>
                          <a:cs typeface="Times New Roman" panose="02020603050405020304" pitchFamily="18" charset="0"/>
                        </a:rPr>
                        <a:t>10.1 (8.0, 12.2)</a:t>
                      </a:r>
                    </a:p>
                  </a:txBody>
                  <a:tcPr marL="0" marR="0" marT="0" marB="0" anchor="ctr">
                    <a:noFill/>
                  </a:tcPr>
                </a:tc>
                <a:extLst>
                  <a:ext uri="{0D108BD9-81ED-4DB2-BD59-A6C34878D82A}">
                    <a16:rowId xmlns:a16="http://schemas.microsoft.com/office/drawing/2014/main" val="1046893416"/>
                  </a:ext>
                </a:extLst>
              </a:tr>
              <a:tr h="328187">
                <a:tc>
                  <a:txBody>
                    <a:bodyPr/>
                    <a:lstStyle/>
                    <a:p>
                      <a:pPr marL="0" marR="0" algn="ctr">
                        <a:lnSpc>
                          <a:spcPct val="107000"/>
                        </a:lnSpc>
                        <a:spcBef>
                          <a:spcPts val="0"/>
                        </a:spcBef>
                        <a:spcAft>
                          <a:spcPts val="0"/>
                        </a:spcAft>
                      </a:pPr>
                      <a:r>
                        <a:rPr lang="en-US" sz="1800" dirty="0">
                          <a:effectLst/>
                        </a:rPr>
                        <a:t>3.0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1.0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rPr>
                        <a:t>18.0 (17.0, 18.9)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dirty="0">
                          <a:effectLst/>
                          <a:latin typeface="+mn-lt"/>
                          <a:ea typeface="Calibri" panose="020F0502020204030204" pitchFamily="34" charset="0"/>
                          <a:cs typeface="Times New Roman" panose="02020603050405020304" pitchFamily="18" charset="0"/>
                        </a:rPr>
                        <a:t>5.6 (3.0, 7.5)</a:t>
                      </a:r>
                    </a:p>
                  </a:txBody>
                  <a:tcPr marL="0" marR="0" marT="0" marB="0" anchor="ctr">
                    <a:noFill/>
                  </a:tcPr>
                </a:tc>
                <a:extLst>
                  <a:ext uri="{0D108BD9-81ED-4DB2-BD59-A6C34878D82A}">
                    <a16:rowId xmlns:a16="http://schemas.microsoft.com/office/drawing/2014/main" val="1101884573"/>
                  </a:ext>
                </a:extLst>
              </a:tr>
              <a:tr h="328187">
                <a:tc>
                  <a:txBody>
                    <a:bodyPr/>
                    <a:lstStyle/>
                    <a:p>
                      <a:pPr marL="0" marR="0" algn="ctr">
                        <a:lnSpc>
                          <a:spcPct val="107000"/>
                        </a:lnSpc>
                        <a:spcBef>
                          <a:spcPts val="0"/>
                        </a:spcBef>
                        <a:spcAft>
                          <a:spcPts val="0"/>
                        </a:spcAft>
                      </a:pPr>
                      <a:r>
                        <a:rPr lang="en-US" sz="1800" b="0" dirty="0">
                          <a:effectLst/>
                        </a:rPr>
                        <a:t>3.0</a:t>
                      </a: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0" dirty="0">
                          <a:effectLst/>
                        </a:rPr>
                        <a:t>3.0</a:t>
                      </a: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0" dirty="0">
                          <a:effectLst/>
                        </a:rPr>
                        <a:t>27.6 (26.8, 28.6)</a:t>
                      </a: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ctr">
                    <a:noFill/>
                  </a:tcPr>
                </a:tc>
                <a:tc>
                  <a:txBody>
                    <a:bodyPr/>
                    <a:lstStyle/>
                    <a:p>
                      <a:pPr marL="0" marR="0" algn="ctr">
                        <a:lnSpc>
                          <a:spcPct val="107000"/>
                        </a:lnSpc>
                        <a:spcBef>
                          <a:spcPts val="0"/>
                        </a:spcBef>
                        <a:spcAft>
                          <a:spcPts val="0"/>
                        </a:spcAft>
                      </a:pPr>
                      <a:r>
                        <a:rPr lang="en-US" sz="1800" b="0" dirty="0">
                          <a:effectLst/>
                          <a:latin typeface="+mn-lt"/>
                          <a:ea typeface="Calibri" panose="020F0502020204030204" pitchFamily="34" charset="0"/>
                          <a:cs typeface="Times New Roman" panose="02020603050405020304" pitchFamily="18" charset="0"/>
                        </a:rPr>
                        <a:t>20.4 (17.8, 2.5)</a:t>
                      </a:r>
                    </a:p>
                  </a:txBody>
                  <a:tcPr marL="0" marR="0" marT="0" marB="0" anchor="ctr">
                    <a:noFill/>
                  </a:tcPr>
                </a:tc>
                <a:extLst>
                  <a:ext uri="{0D108BD9-81ED-4DB2-BD59-A6C34878D82A}">
                    <a16:rowId xmlns:a16="http://schemas.microsoft.com/office/drawing/2014/main" val="352632798"/>
                  </a:ext>
                </a:extLst>
              </a:tr>
            </a:tbl>
          </a:graphicData>
        </a:graphic>
      </p:graphicFrame>
      <p:sp>
        <p:nvSpPr>
          <p:cNvPr id="8" name="Rectangle 7">
            <a:extLst>
              <a:ext uri="{FF2B5EF4-FFF2-40B4-BE49-F238E27FC236}">
                <a16:creationId xmlns:a16="http://schemas.microsoft.com/office/drawing/2014/main" id="{B314E78D-EE08-6E41-A051-5E91929A831D}"/>
              </a:ext>
            </a:extLst>
          </p:cNvPr>
          <p:cNvSpPr/>
          <p:nvPr/>
        </p:nvSpPr>
        <p:spPr>
          <a:xfrm>
            <a:off x="1155700" y="3086100"/>
            <a:ext cx="70358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8458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Results</a:t>
            </a:r>
          </a:p>
        </p:txBody>
      </p:sp>
      <p:sp>
        <p:nvSpPr>
          <p:cNvPr id="5" name="Content Placeholder 4"/>
          <p:cNvSpPr>
            <a:spLocks noGrp="1"/>
          </p:cNvSpPr>
          <p:nvPr>
            <p:ph idx="1"/>
          </p:nvPr>
        </p:nvSpPr>
        <p:spPr>
          <a:xfrm>
            <a:off x="457200" y="1444752"/>
            <a:ext cx="8229600" cy="5030476"/>
          </a:xfrm>
        </p:spPr>
        <p:txBody>
          <a:bodyPr>
            <a:normAutofit fontScale="85000" lnSpcReduction="20000"/>
          </a:bodyPr>
          <a:lstStyle/>
          <a:p>
            <a:r>
              <a:rPr lang="en-US" sz="3100" dirty="0"/>
              <a:t>Acquisition Analysis (Act-Level)</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lvl="1"/>
            <a:endParaRPr lang="en-US" dirty="0"/>
          </a:p>
          <a:p>
            <a:pPr lvl="1"/>
            <a:r>
              <a:rPr lang="en-US" sz="2600" dirty="0"/>
              <a:t>Relevant STI present in 11.2-21.0% of transmission events</a:t>
            </a:r>
          </a:p>
          <a:p>
            <a:pPr lvl="1"/>
            <a:r>
              <a:rPr lang="en-US" sz="2600" dirty="0"/>
              <a:t>Excess incidence (PAF) up to 13.8%</a:t>
            </a:r>
          </a:p>
          <a:p>
            <a:pPr lvl="1"/>
            <a:r>
              <a:rPr lang="en-US" sz="2600" dirty="0"/>
              <a:t>Hypothesis: Increased RRs </a:t>
            </a:r>
            <a:r>
              <a:rPr lang="en-US" sz="2600" dirty="0">
                <a:sym typeface="Wingdings" panose="05000000000000000000" pitchFamily="2" charset="2"/>
              </a:rPr>
              <a:t> increased number of transmissions in which STIs are present</a:t>
            </a:r>
            <a:endParaRPr lang="en-US" sz="2600" dirty="0"/>
          </a:p>
          <a:p>
            <a:endParaRPr lang="en-US" dirty="0"/>
          </a:p>
          <a:p>
            <a:pPr lvl="1"/>
            <a:endParaRPr lang="en-US" dirty="0"/>
          </a:p>
        </p:txBody>
      </p:sp>
      <p:graphicFrame>
        <p:nvGraphicFramePr>
          <p:cNvPr id="7" name="Table 6">
            <a:extLst>
              <a:ext uri="{FF2B5EF4-FFF2-40B4-BE49-F238E27FC236}">
                <a16:creationId xmlns:a16="http://schemas.microsoft.com/office/drawing/2014/main" id="{43942B7E-11F0-BF47-B6B3-423994F4C5F2}"/>
              </a:ext>
            </a:extLst>
          </p:cNvPr>
          <p:cNvGraphicFramePr>
            <a:graphicFrameLocks noGrp="1"/>
          </p:cNvGraphicFramePr>
          <p:nvPr>
            <p:extLst>
              <p:ext uri="{D42A27DB-BD31-4B8C-83A1-F6EECF244321}">
                <p14:modId xmlns:p14="http://schemas.microsoft.com/office/powerpoint/2010/main" val="3511292537"/>
              </p:ext>
            </p:extLst>
          </p:nvPr>
        </p:nvGraphicFramePr>
        <p:xfrm>
          <a:off x="779572" y="2061328"/>
          <a:ext cx="7584855" cy="2975593"/>
        </p:xfrm>
        <a:graphic>
          <a:graphicData uri="http://schemas.openxmlformats.org/drawingml/2006/table">
            <a:tbl>
              <a:tblPr>
                <a:tableStyleId>{5C22544A-7EE6-4342-B048-85BDC9FD1C3A}</a:tableStyleId>
              </a:tblPr>
              <a:tblGrid>
                <a:gridCol w="1575105">
                  <a:extLst>
                    <a:ext uri="{9D8B030D-6E8A-4147-A177-3AD203B41FA5}">
                      <a16:colId xmlns:a16="http://schemas.microsoft.com/office/drawing/2014/main" val="817729216"/>
                    </a:ext>
                  </a:extLst>
                </a:gridCol>
                <a:gridCol w="1252548">
                  <a:extLst>
                    <a:ext uri="{9D8B030D-6E8A-4147-A177-3AD203B41FA5}">
                      <a16:colId xmlns:a16="http://schemas.microsoft.com/office/drawing/2014/main" val="1300702579"/>
                    </a:ext>
                  </a:extLst>
                </a:gridCol>
                <a:gridCol w="2793125">
                  <a:extLst>
                    <a:ext uri="{9D8B030D-6E8A-4147-A177-3AD203B41FA5}">
                      <a16:colId xmlns:a16="http://schemas.microsoft.com/office/drawing/2014/main" val="2514786429"/>
                    </a:ext>
                  </a:extLst>
                </a:gridCol>
                <a:gridCol w="1964077">
                  <a:extLst>
                    <a:ext uri="{9D8B030D-6E8A-4147-A177-3AD203B41FA5}">
                      <a16:colId xmlns:a16="http://schemas.microsoft.com/office/drawing/2014/main" val="998186628"/>
                    </a:ext>
                  </a:extLst>
                </a:gridCol>
              </a:tblGrid>
              <a:tr h="261720">
                <a:tc rowSpan="2" gridSpan="2">
                  <a:txBody>
                    <a:bodyPr/>
                    <a:lstStyle/>
                    <a:p>
                      <a:pPr marL="0" marR="0" algn="ctr">
                        <a:lnSpc>
                          <a:spcPct val="107000"/>
                        </a:lnSpc>
                        <a:spcBef>
                          <a:spcPts val="0"/>
                        </a:spcBef>
                        <a:spcAft>
                          <a:spcPts val="0"/>
                        </a:spcAft>
                      </a:pPr>
                      <a:r>
                        <a:rPr lang="en-US" sz="1800" b="1" kern="1200" dirty="0">
                          <a:solidFill>
                            <a:schemeClr val="bg1"/>
                          </a:solidFill>
                          <a:effectLst/>
                          <a:latin typeface="+mn-lt"/>
                          <a:ea typeface="+mn-ea"/>
                          <a:cs typeface="+mn-cs"/>
                        </a:rPr>
                        <a:t>Relative Risk of HIV Acquisition by STI Site</a:t>
                      </a:r>
                      <a:r>
                        <a:rPr lang="en-US" dirty="0">
                          <a:solidFill>
                            <a:schemeClr val="bg1"/>
                          </a:solidFill>
                          <a:effectLst/>
                        </a:rPr>
                        <a:t> </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solidFill>
                      <a:schemeClr val="accent2"/>
                    </a:solidFill>
                  </a:tcPr>
                </a:tc>
                <a:tc rowSpan="2" hMerge="1">
                  <a:txBody>
                    <a:bodyPr/>
                    <a:lstStyle/>
                    <a:p>
                      <a:endParaRPr lang="en-US"/>
                    </a:p>
                  </a:txBody>
                  <a:tcPr/>
                </a:tc>
                <a:tc gridSpan="2">
                  <a:txBody>
                    <a:bodyPr/>
                    <a:lstStyle/>
                    <a:p>
                      <a:pPr algn="ctr"/>
                      <a:r>
                        <a:rPr lang="en-US" sz="1800" dirty="0">
                          <a:solidFill>
                            <a:schemeClr val="bg1"/>
                          </a:solidFill>
                          <a:effectLst/>
                        </a:rPr>
                        <a:t>Sites of Sexual Activity with Prevalent STI</a:t>
                      </a:r>
                      <a:endParaRPr lang="en-US" sz="1800" dirty="0">
                        <a:solidFill>
                          <a:schemeClr val="bg1"/>
                        </a:solidFill>
                      </a:endParaRPr>
                    </a:p>
                  </a:txBody>
                  <a:tcPr marL="15198" marR="15198" marT="0" marB="0" anchor="b">
                    <a:solidFill>
                      <a:schemeClr val="accent2"/>
                    </a:solidFill>
                  </a:tcPr>
                </a:tc>
                <a:tc hMerge="1">
                  <a:txBody>
                    <a:bodyPr/>
                    <a:lstStyle/>
                    <a:p>
                      <a:endParaRPr lang="en-US"/>
                    </a:p>
                  </a:txBody>
                  <a:tcPr/>
                </a:tc>
                <a:extLst>
                  <a:ext uri="{0D108BD9-81ED-4DB2-BD59-A6C34878D82A}">
                    <a16:rowId xmlns:a16="http://schemas.microsoft.com/office/drawing/2014/main" val="3854340217"/>
                  </a:ext>
                </a:extLst>
              </a:tr>
              <a:tr h="234376">
                <a:tc gridSpan="2" vMerge="1">
                  <a:txBody>
                    <a:bodyPr/>
                    <a:lstStyle/>
                    <a:p>
                      <a:endParaRPr lang="en-US"/>
                    </a:p>
                  </a:txBody>
                  <a:tcPr/>
                </a:tc>
                <a:tc hMerge="1" vMerge="1">
                  <a:txBody>
                    <a:bodyPr/>
                    <a:lstStyle/>
                    <a:p>
                      <a:endParaRPr lang="en-US"/>
                    </a:p>
                  </a:txBody>
                  <a:tcPr/>
                </a:tc>
                <a:tc gridSpan="2">
                  <a:txBody>
                    <a:bodyPr/>
                    <a:lstStyle/>
                    <a:p>
                      <a:pPr algn="ctr"/>
                      <a:r>
                        <a:rPr lang="en-US" sz="1800" dirty="0">
                          <a:solidFill>
                            <a:schemeClr val="bg1"/>
                          </a:solidFill>
                          <a:effectLst/>
                        </a:rPr>
                        <a:t>Median (IQR) Proportion of Transmission Events</a:t>
                      </a:r>
                      <a:endParaRPr lang="en-US" sz="1800" dirty="0">
                        <a:solidFill>
                          <a:schemeClr val="bg1"/>
                        </a:solidFill>
                      </a:endParaRPr>
                    </a:p>
                  </a:txBody>
                  <a:tcPr marL="15198" marR="15198" marT="0" marB="0" anchor="b">
                    <a:solidFill>
                      <a:schemeClr val="accent2"/>
                    </a:solidFill>
                  </a:tcPr>
                </a:tc>
                <a:tc hMerge="1">
                  <a:txBody>
                    <a:bodyPr/>
                    <a:lstStyle/>
                    <a:p>
                      <a:endParaRPr lang="en-US"/>
                    </a:p>
                  </a:txBody>
                  <a:tcPr/>
                </a:tc>
                <a:extLst>
                  <a:ext uri="{0D108BD9-81ED-4DB2-BD59-A6C34878D82A}">
                    <a16:rowId xmlns:a16="http://schemas.microsoft.com/office/drawing/2014/main" val="3610682561"/>
                  </a:ext>
                </a:extLst>
              </a:tr>
              <a:tr h="432494">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Rectal</a:t>
                      </a:r>
                    </a:p>
                  </a:txBody>
                  <a:tcPr marL="68580" marR="68580" marT="0" marB="0" anchor="b">
                    <a:noFill/>
                  </a:tcPr>
                </a:tc>
                <a:tc>
                  <a:txBody>
                    <a:bodyPr/>
                    <a:lstStyle/>
                    <a:p>
                      <a:pPr marL="0" marR="0" algn="ctr" defTabSz="914400" rtl="0" eaLnBrk="1" latinLnBrk="0" hangingPunct="1">
                        <a:lnSpc>
                          <a:spcPct val="107000"/>
                        </a:lnSpc>
                        <a:spcBef>
                          <a:spcPts val="0"/>
                        </a:spcBef>
                        <a:spcAft>
                          <a:spcPts val="0"/>
                        </a:spcAft>
                      </a:pPr>
                      <a:r>
                        <a:rPr lang="en-US" sz="1800" b="1" kern="1200">
                          <a:solidFill>
                            <a:schemeClr val="dk1"/>
                          </a:solidFill>
                          <a:effectLst/>
                          <a:latin typeface="+mn-lt"/>
                          <a:ea typeface="+mn-ea"/>
                          <a:cs typeface="+mn-cs"/>
                        </a:rPr>
                        <a:t>Urethral</a:t>
                      </a:r>
                    </a:p>
                  </a:txBody>
                  <a:tcPr marL="68580" marR="68580" marT="0" marB="0" anchor="b">
                    <a:noFill/>
                  </a:tcPr>
                </a:tc>
                <a:tc>
                  <a:txBody>
                    <a:bodyPr/>
                    <a:lstStyle/>
                    <a:p>
                      <a:pPr marL="0" marR="0" algn="ctr">
                        <a:lnSpc>
                          <a:spcPct val="107000"/>
                        </a:lnSpc>
                        <a:spcBef>
                          <a:spcPts val="0"/>
                        </a:spcBef>
                        <a:spcAft>
                          <a:spcPts val="0"/>
                        </a:spcAft>
                      </a:pPr>
                      <a:r>
                        <a:rPr lang="en-US" sz="1800" b="1" dirty="0">
                          <a:effectLst/>
                        </a:rPr>
                        <a:t>STI Present</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txBody>
                  <a:tcPr marL="15198" marR="15198" marT="0" marB="0" anchor="b">
                    <a:noFill/>
                  </a:tcPr>
                </a:tc>
                <a:tc>
                  <a:txBody>
                    <a:bodyPr/>
                    <a:lstStyle/>
                    <a:p>
                      <a:pPr marL="0" marR="0" algn="ctr">
                        <a:lnSpc>
                          <a:spcPct val="107000"/>
                        </a:lnSpc>
                        <a:spcBef>
                          <a:spcPts val="0"/>
                        </a:spcBef>
                        <a:spcAft>
                          <a:spcPts val="0"/>
                        </a:spcAft>
                      </a:pPr>
                      <a:r>
                        <a:rPr lang="en-US" sz="1800" b="1" dirty="0">
                          <a:effectLst/>
                        </a:rPr>
                        <a:t>PAF</a:t>
                      </a:r>
                    </a:p>
                  </a:txBody>
                  <a:tcPr marL="15198" marR="15198" marT="0" marB="0" anchor="b">
                    <a:noFill/>
                  </a:tcPr>
                </a:tc>
                <a:extLst>
                  <a:ext uri="{0D108BD9-81ED-4DB2-BD59-A6C34878D82A}">
                    <a16:rowId xmlns:a16="http://schemas.microsoft.com/office/drawing/2014/main" val="734481655"/>
                  </a:ext>
                </a:extLst>
              </a:tr>
              <a:tr h="328187">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1.97</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1.48</a:t>
                      </a:r>
                    </a:p>
                  </a:txBody>
                  <a:tcPr marL="68580" marR="68580" marT="0" marB="0" anchor="ctr">
                    <a:noFill/>
                  </a:tcPr>
                </a:tc>
                <a:tc>
                  <a:txBody>
                    <a:bodyPr/>
                    <a:lstStyle/>
                    <a:p>
                      <a:pPr marL="0" marR="0" algn="ctr">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15.8 (14.9, 16.7)</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7.1 (4.6, 9.3)</a:t>
                      </a:r>
                    </a:p>
                  </a:txBody>
                  <a:tcPr marL="68580" marR="68580" marT="0" marB="0" anchor="ctr">
                    <a:noFill/>
                  </a:tcPr>
                </a:tc>
                <a:extLst>
                  <a:ext uri="{0D108BD9-81ED-4DB2-BD59-A6C34878D82A}">
                    <a16:rowId xmlns:a16="http://schemas.microsoft.com/office/drawing/2014/main" val="702317785"/>
                  </a:ext>
                </a:extLst>
              </a:tr>
              <a:tr h="328187">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1.0</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1" kern="1200" dirty="0">
                          <a:solidFill>
                            <a:schemeClr val="dk1"/>
                          </a:solidFill>
                          <a:effectLst/>
                          <a:latin typeface="+mn-lt"/>
                          <a:ea typeface="+mn-ea"/>
                          <a:cs typeface="+mn-cs"/>
                        </a:rPr>
                        <a:t>1.0</a:t>
                      </a:r>
                    </a:p>
                  </a:txBody>
                  <a:tcPr marL="68580" marR="68580" marT="0" marB="0" anchor="ctr">
                    <a:noFill/>
                  </a:tcPr>
                </a:tc>
                <a:tc>
                  <a:txBody>
                    <a:bodyPr/>
                    <a:lstStyle/>
                    <a:p>
                      <a:pPr marL="0" marR="0" algn="ctr">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11.2 (11.1, 12.1)</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1" i="1" kern="1200" dirty="0">
                          <a:solidFill>
                            <a:schemeClr val="dk1"/>
                          </a:solidFill>
                          <a:effectLst/>
                          <a:latin typeface="+mn-lt"/>
                          <a:ea typeface="+mn-ea"/>
                          <a:cs typeface="+mn-cs"/>
                        </a:rPr>
                        <a:t>Referent</a:t>
                      </a:r>
                    </a:p>
                  </a:txBody>
                  <a:tcPr marL="68580" marR="68580" marT="0" marB="0" anchor="ctr">
                    <a:noFill/>
                  </a:tcPr>
                </a:tc>
                <a:extLst>
                  <a:ext uri="{0D108BD9-81ED-4DB2-BD59-A6C34878D82A}">
                    <a16:rowId xmlns:a16="http://schemas.microsoft.com/office/drawing/2014/main" val="2055433584"/>
                  </a:ext>
                </a:extLst>
              </a:tr>
              <a:tr h="328187">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1.0</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3.0</a:t>
                      </a:r>
                    </a:p>
                  </a:txBody>
                  <a:tcPr marL="68580" marR="68580" marT="0" marB="0" anchor="ctr">
                    <a:noFill/>
                  </a:tcPr>
                </a:tc>
                <a:tc>
                  <a:txBody>
                    <a:bodyPr/>
                    <a:lstStyle/>
                    <a:p>
                      <a:pPr marL="0" marR="0" algn="ctr">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14.1 (13.1, 15.0)</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3.2 (0.8, 5.3)</a:t>
                      </a:r>
                    </a:p>
                  </a:txBody>
                  <a:tcPr marL="68580" marR="68580" marT="0" marB="0" anchor="ctr">
                    <a:noFill/>
                  </a:tcPr>
                </a:tc>
                <a:extLst>
                  <a:ext uri="{0D108BD9-81ED-4DB2-BD59-A6C34878D82A}">
                    <a16:rowId xmlns:a16="http://schemas.microsoft.com/office/drawing/2014/main" val="1715192560"/>
                  </a:ext>
                </a:extLst>
              </a:tr>
              <a:tr h="328187">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2.0</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2.0</a:t>
                      </a:r>
                    </a:p>
                  </a:txBody>
                  <a:tcPr marL="68580" marR="68580" marT="0" marB="0" anchor="ctr">
                    <a:noFill/>
                  </a:tcPr>
                </a:tc>
                <a:tc>
                  <a:txBody>
                    <a:bodyPr/>
                    <a:lstStyle/>
                    <a:p>
                      <a:pPr marL="0" marR="0" algn="ctr">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16.7 (15.7, 17.6)</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7.7 (5.9, 9.8)</a:t>
                      </a:r>
                    </a:p>
                  </a:txBody>
                  <a:tcPr marL="68580" marR="68580" marT="0" marB="0" anchor="ctr">
                    <a:noFill/>
                  </a:tcPr>
                </a:tc>
                <a:extLst>
                  <a:ext uri="{0D108BD9-81ED-4DB2-BD59-A6C34878D82A}">
                    <a16:rowId xmlns:a16="http://schemas.microsoft.com/office/drawing/2014/main" val="64155874"/>
                  </a:ext>
                </a:extLst>
              </a:tr>
              <a:tr h="328187">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3.0</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1.0</a:t>
                      </a:r>
                    </a:p>
                  </a:txBody>
                  <a:tcPr marL="68580" marR="68580" marT="0" marB="0" anchor="ctr">
                    <a:noFill/>
                  </a:tcPr>
                </a:tc>
                <a:tc>
                  <a:txBody>
                    <a:bodyPr/>
                    <a:lstStyle/>
                    <a:p>
                      <a:pPr marL="0" marR="0" algn="ctr">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17.4 (16.7, 18.4)</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9.6 (7.4, 11.9)</a:t>
                      </a:r>
                    </a:p>
                  </a:txBody>
                  <a:tcPr marL="68580" marR="68580" marT="0" marB="0" anchor="ctr">
                    <a:noFill/>
                  </a:tcPr>
                </a:tc>
                <a:extLst>
                  <a:ext uri="{0D108BD9-81ED-4DB2-BD59-A6C34878D82A}">
                    <a16:rowId xmlns:a16="http://schemas.microsoft.com/office/drawing/2014/main" val="3325943685"/>
                  </a:ext>
                </a:extLst>
              </a:tr>
              <a:tr h="328187">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3.0</a:t>
                      </a:r>
                    </a:p>
                  </a:txBody>
                  <a:tcPr marL="68580" marR="68580"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3.0</a:t>
                      </a:r>
                    </a:p>
                  </a:txBody>
                  <a:tcPr marL="68580" marR="68580" marT="0" marB="0" anchor="ctr">
                    <a:noFill/>
                  </a:tcPr>
                </a:tc>
                <a:tc>
                  <a:txBody>
                    <a:bodyPr/>
                    <a:lstStyle/>
                    <a:p>
                      <a:pPr marL="0" marR="0" algn="ctr">
                        <a:lnSpc>
                          <a:spcPct val="107000"/>
                        </a:lnSpc>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21.0 (20.1, 21.8)</a:t>
                      </a:r>
                    </a:p>
                  </a:txBody>
                  <a:tcPr marL="15198" marR="15198" marT="0" marB="0" anchor="ctr">
                    <a:noFill/>
                  </a:tcPr>
                </a:tc>
                <a:tc>
                  <a:txBody>
                    <a:bodyPr/>
                    <a:lstStyle/>
                    <a:p>
                      <a:pPr marL="0" marR="0" algn="ctr" defTabSz="914400" rtl="0" eaLnBrk="1" latinLnBrk="0" hangingPunct="1">
                        <a:lnSpc>
                          <a:spcPct val="107000"/>
                        </a:lnSpc>
                        <a:spcBef>
                          <a:spcPts val="0"/>
                        </a:spcBef>
                        <a:spcAft>
                          <a:spcPts val="0"/>
                        </a:spcAft>
                      </a:pPr>
                      <a:r>
                        <a:rPr lang="en-US" sz="1800" b="0" kern="1200" dirty="0">
                          <a:solidFill>
                            <a:schemeClr val="dk1"/>
                          </a:solidFill>
                          <a:effectLst/>
                          <a:latin typeface="+mn-lt"/>
                          <a:ea typeface="+mn-ea"/>
                          <a:cs typeface="+mn-cs"/>
                        </a:rPr>
                        <a:t>13.8 (11.7, 16.0)</a:t>
                      </a:r>
                    </a:p>
                  </a:txBody>
                  <a:tcPr marL="68580" marR="68580" marT="0" marB="0" anchor="ctr">
                    <a:noFill/>
                  </a:tcPr>
                </a:tc>
                <a:extLst>
                  <a:ext uri="{0D108BD9-81ED-4DB2-BD59-A6C34878D82A}">
                    <a16:rowId xmlns:a16="http://schemas.microsoft.com/office/drawing/2014/main" val="448674209"/>
                  </a:ext>
                </a:extLst>
              </a:tr>
            </a:tbl>
          </a:graphicData>
        </a:graphic>
      </p:graphicFrame>
      <p:sp>
        <p:nvSpPr>
          <p:cNvPr id="2" name="Rectangle 1">
            <a:extLst>
              <a:ext uri="{FF2B5EF4-FFF2-40B4-BE49-F238E27FC236}">
                <a16:creationId xmlns:a16="http://schemas.microsoft.com/office/drawing/2014/main" id="{E5E20A0A-0DE9-F24F-AFB0-AC8B6AE5CD19}"/>
              </a:ext>
            </a:extLst>
          </p:cNvPr>
          <p:cNvSpPr/>
          <p:nvPr/>
        </p:nvSpPr>
        <p:spPr>
          <a:xfrm>
            <a:off x="1206500" y="3441700"/>
            <a:ext cx="7061200" cy="2667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0727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F8E71-6DF3-FF46-9104-21AB11669BBF}"/>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6FAC7237-6393-5246-B56C-EF83C0CF5559}"/>
              </a:ext>
            </a:extLst>
          </p:cNvPr>
          <p:cNvSpPr>
            <a:spLocks noGrp="1"/>
          </p:cNvSpPr>
          <p:nvPr>
            <p:ph idx="1"/>
          </p:nvPr>
        </p:nvSpPr>
        <p:spPr/>
        <p:txBody>
          <a:bodyPr>
            <a:normAutofit/>
          </a:bodyPr>
          <a:lstStyle/>
          <a:p>
            <a:r>
              <a:rPr lang="en-US" dirty="0"/>
              <a:t>Three-STI model</a:t>
            </a:r>
          </a:p>
          <a:p>
            <a:r>
              <a:rPr lang="en-US" dirty="0"/>
              <a:t>Results contingent on model assumptions</a:t>
            </a:r>
          </a:p>
          <a:p>
            <a:pPr lvl="1"/>
            <a:r>
              <a:rPr lang="en-US" dirty="0"/>
              <a:t>Epidemiological (National HIV prevalence, </a:t>
            </a:r>
            <a:r>
              <a:rPr lang="en-US" dirty="0" err="1"/>
              <a:t>SSuN</a:t>
            </a:r>
            <a:r>
              <a:rPr lang="en-US" dirty="0"/>
              <a:t> NG/CT)</a:t>
            </a:r>
          </a:p>
          <a:p>
            <a:pPr lvl="1"/>
            <a:r>
              <a:rPr lang="en-US" dirty="0"/>
              <a:t>Network Structure (Atlanta MSM)</a:t>
            </a:r>
          </a:p>
          <a:p>
            <a:r>
              <a:rPr lang="en-US" dirty="0"/>
              <a:t>Effects of acquisition and transmission assessed separately</a:t>
            </a:r>
          </a:p>
          <a:p>
            <a:pPr lvl="1"/>
            <a:r>
              <a:rPr lang="en-US" dirty="0"/>
              <a:t>Not mutually exclusive conditions</a:t>
            </a:r>
          </a:p>
          <a:p>
            <a:r>
              <a:rPr lang="en-US" dirty="0"/>
              <a:t>PAF and proportion of HIV transmission events with STIs present are dependent on STI prevalence</a:t>
            </a:r>
          </a:p>
          <a:p>
            <a:pPr lvl="1"/>
            <a:r>
              <a:rPr lang="en-US" dirty="0"/>
              <a:t>Areas with higher NG/CT prevalence expected to have higher PAF</a:t>
            </a:r>
          </a:p>
        </p:txBody>
      </p:sp>
    </p:spTree>
    <p:extLst>
      <p:ext uri="{BB962C8B-B14F-4D97-AF65-F5344CB8AC3E}">
        <p14:creationId xmlns:p14="http://schemas.microsoft.com/office/powerpoint/2010/main" val="3293848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24930-5256-274D-B312-ADD14530285B}"/>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0CF4CB9-A9BF-2643-BA07-2E7C1A752180}"/>
              </a:ext>
            </a:extLst>
          </p:cNvPr>
          <p:cNvSpPr>
            <a:spLocks noGrp="1"/>
          </p:cNvSpPr>
          <p:nvPr>
            <p:ph idx="1"/>
          </p:nvPr>
        </p:nvSpPr>
        <p:spPr/>
        <p:txBody>
          <a:bodyPr/>
          <a:lstStyle/>
          <a:p>
            <a:r>
              <a:rPr lang="en-US" dirty="0"/>
              <a:t>STIs are present in a significant proportion of HIV transmission events</a:t>
            </a:r>
          </a:p>
          <a:p>
            <a:pPr lvl="1"/>
            <a:r>
              <a:rPr lang="en-US" dirty="0"/>
              <a:t>What’s the opportunity for STI and HIV prevention?</a:t>
            </a:r>
          </a:p>
          <a:p>
            <a:pPr lvl="2"/>
            <a:r>
              <a:rPr lang="en-US" dirty="0"/>
              <a:t>STIs are a good prognostic indicator for HIV risk and </a:t>
            </a:r>
            <a:r>
              <a:rPr lang="en-US" dirty="0" err="1"/>
              <a:t>PrEP</a:t>
            </a:r>
            <a:r>
              <a:rPr lang="en-US" dirty="0"/>
              <a:t> eligibility</a:t>
            </a:r>
          </a:p>
          <a:p>
            <a:pPr lvl="1"/>
            <a:r>
              <a:rPr lang="en-US" dirty="0"/>
              <a:t>PAF a potential indication of causal effects of STIs on HIV</a:t>
            </a:r>
          </a:p>
          <a:p>
            <a:r>
              <a:rPr lang="en-US" dirty="0"/>
              <a:t>NG and CT have a potentially meaningful effect on HIV incidence among MSM in the United States</a:t>
            </a:r>
          </a:p>
          <a:p>
            <a:r>
              <a:rPr lang="en-US" dirty="0"/>
              <a:t>Screening, detection, and treatment of NG/CT expected to reduce HIV incidence</a:t>
            </a:r>
          </a:p>
          <a:p>
            <a:pPr lvl="1"/>
            <a:r>
              <a:rPr lang="en-US" dirty="0"/>
              <a:t>Ongoing work planned to quantify these effects</a:t>
            </a:r>
          </a:p>
        </p:txBody>
      </p:sp>
    </p:spTree>
    <p:extLst>
      <p:ext uri="{BB962C8B-B14F-4D97-AF65-F5344CB8AC3E}">
        <p14:creationId xmlns:p14="http://schemas.microsoft.com/office/powerpoint/2010/main" val="109196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7F2B5-38CC-48AF-9631-CC702FD455A3}"/>
              </a:ext>
            </a:extLst>
          </p:cNvPr>
          <p:cNvSpPr>
            <a:spLocks noGrp="1"/>
          </p:cNvSpPr>
          <p:nvPr>
            <p:ph type="title"/>
          </p:nvPr>
        </p:nvSpPr>
        <p:spPr/>
        <p:txBody>
          <a:bodyPr/>
          <a:lstStyle/>
          <a:p>
            <a:r>
              <a:rPr lang="en-US" dirty="0"/>
              <a:t>Disclosures</a:t>
            </a:r>
          </a:p>
        </p:txBody>
      </p:sp>
      <p:sp>
        <p:nvSpPr>
          <p:cNvPr id="3" name="Content Placeholder 2">
            <a:extLst>
              <a:ext uri="{FF2B5EF4-FFF2-40B4-BE49-F238E27FC236}">
                <a16:creationId xmlns:a16="http://schemas.microsoft.com/office/drawing/2014/main" id="{67C1B28E-A095-4611-9303-F72C5FF33866}"/>
              </a:ext>
            </a:extLst>
          </p:cNvPr>
          <p:cNvSpPr>
            <a:spLocks noGrp="1"/>
          </p:cNvSpPr>
          <p:nvPr>
            <p:ph idx="1"/>
          </p:nvPr>
        </p:nvSpPr>
        <p:spPr/>
        <p:txBody>
          <a:bodyPr/>
          <a:lstStyle/>
          <a:p>
            <a:pPr marL="0" indent="0">
              <a:buNone/>
            </a:pPr>
            <a:r>
              <a:rPr lang="en-US" dirty="0"/>
              <a:t>I have </a:t>
            </a:r>
            <a:r>
              <a:rPr lang="en-US"/>
              <a:t>no disclosures to make</a:t>
            </a:r>
            <a:endParaRPr lang="en-US" dirty="0"/>
          </a:p>
        </p:txBody>
      </p:sp>
    </p:spTree>
    <p:extLst>
      <p:ext uri="{BB962C8B-B14F-4D97-AF65-F5344CB8AC3E}">
        <p14:creationId xmlns:p14="http://schemas.microsoft.com/office/powerpoint/2010/main" val="3553579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80000"/>
              </a:lnSpc>
            </a:pPr>
            <a:r>
              <a:rPr lang="en-US" dirty="0"/>
              <a:t>NCHHSTP Epidemiologic and Economic Modeling Agreement</a:t>
            </a:r>
          </a:p>
        </p:txBody>
      </p:sp>
      <p:sp>
        <p:nvSpPr>
          <p:cNvPr id="3" name="Content Placeholder 2"/>
          <p:cNvSpPr>
            <a:spLocks noGrp="1"/>
          </p:cNvSpPr>
          <p:nvPr>
            <p:ph idx="1"/>
          </p:nvPr>
        </p:nvSpPr>
        <p:spPr>
          <a:xfrm>
            <a:off x="457200" y="1371600"/>
            <a:ext cx="8229600" cy="3951982"/>
          </a:xfrm>
        </p:spPr>
        <p:txBody>
          <a:bodyPr>
            <a:normAutofit/>
          </a:bodyPr>
          <a:lstStyle/>
          <a:p>
            <a:r>
              <a:rPr lang="en-US" sz="2000" dirty="0"/>
              <a:t>A 5-year cooperative agreement funded by CDC/NCHHSTP to further modeling efforts in five areas: </a:t>
            </a:r>
          </a:p>
          <a:p>
            <a:pPr marL="0" indent="0">
              <a:buNone/>
            </a:pPr>
            <a:endParaRPr lang="en-US" sz="2000" dirty="0"/>
          </a:p>
          <a:p>
            <a:endParaRPr lang="en-US" sz="2000" dirty="0"/>
          </a:p>
          <a:p>
            <a:r>
              <a:rPr lang="en-US" sz="2000" dirty="0"/>
              <a:t>The goal is to create and adapt models that can be used to support public health decision-making and effectiveness at national, state and local levels.</a:t>
            </a:r>
          </a:p>
        </p:txBody>
      </p:sp>
      <p:sp>
        <p:nvSpPr>
          <p:cNvPr id="4" name="TextBox 3"/>
          <p:cNvSpPr txBox="1"/>
          <p:nvPr/>
        </p:nvSpPr>
        <p:spPr>
          <a:xfrm>
            <a:off x="142512" y="5662249"/>
            <a:ext cx="8858971" cy="738664"/>
          </a:xfrm>
          <a:prstGeom prst="rect">
            <a:avLst/>
          </a:prstGeom>
          <a:noFill/>
        </p:spPr>
        <p:txBody>
          <a:bodyPr wrap="square" rtlCol="0">
            <a:spAutoFit/>
          </a:bodyPr>
          <a:lstStyle/>
          <a:p>
            <a:pPr algn="just"/>
            <a:r>
              <a:rPr lang="en-US" sz="1400" i="1" dirty="0"/>
              <a:t>This works was supported by the CDC/NCHHSTP Epidemiological and Economic Modeling Agreement (5U38PS004646).  The findings and conclusions are solely the responsibility of the authors and do not necessarily represent the official views of the Centers for Disease Control and Prevention or the Department of Health and Human Services.</a:t>
            </a:r>
          </a:p>
        </p:txBody>
      </p:sp>
      <p:graphicFrame>
        <p:nvGraphicFramePr>
          <p:cNvPr id="5" name="Table 4"/>
          <p:cNvGraphicFramePr>
            <a:graphicFrameLocks noGrp="1"/>
          </p:cNvGraphicFramePr>
          <p:nvPr>
            <p:extLst/>
          </p:nvPr>
        </p:nvGraphicFramePr>
        <p:xfrm>
          <a:off x="457200" y="1971945"/>
          <a:ext cx="8229598" cy="822960"/>
        </p:xfrm>
        <a:graphic>
          <a:graphicData uri="http://schemas.openxmlformats.org/drawingml/2006/table">
            <a:tbl>
              <a:tblPr bandRow="1">
                <a:tableStyleId>{5C22544A-7EE6-4342-B048-85BDC9FD1C3A}</a:tableStyleId>
              </a:tblPr>
              <a:tblGrid>
                <a:gridCol w="4114799">
                  <a:extLst>
                    <a:ext uri="{9D8B030D-6E8A-4147-A177-3AD203B41FA5}">
                      <a16:colId xmlns:a16="http://schemas.microsoft.com/office/drawing/2014/main" val="20000"/>
                    </a:ext>
                  </a:extLst>
                </a:gridCol>
                <a:gridCol w="4114799">
                  <a:extLst>
                    <a:ext uri="{9D8B030D-6E8A-4147-A177-3AD203B41FA5}">
                      <a16:colId xmlns:a16="http://schemas.microsoft.com/office/drawing/2014/main" val="20001"/>
                    </a:ext>
                  </a:extLst>
                </a:gridCol>
              </a:tblGrid>
              <a:tr h="370840">
                <a:tc>
                  <a:txBody>
                    <a:bodyPr/>
                    <a:lstStyle/>
                    <a:p>
                      <a:pPr marL="742950" lvl="1" indent="-285750">
                        <a:buFont typeface="Arial" panose="020B0604020202020204" pitchFamily="34" charset="0"/>
                        <a:buChar char="•"/>
                      </a:pPr>
                      <a:r>
                        <a:rPr lang="en-US" sz="1600" dirty="0"/>
                        <a:t>HIV</a:t>
                      </a:r>
                    </a:p>
                    <a:p>
                      <a:pPr marL="742950" lvl="1" indent="-285750">
                        <a:buFont typeface="Arial" panose="020B0604020202020204" pitchFamily="34" charset="0"/>
                        <a:buChar char="•"/>
                      </a:pPr>
                      <a:r>
                        <a:rPr lang="en-US" sz="1600" dirty="0"/>
                        <a:t>Tuberculosis</a:t>
                      </a:r>
                    </a:p>
                    <a:p>
                      <a:pPr marL="742950" lvl="1" indent="-285750">
                        <a:buFont typeface="Arial" panose="020B0604020202020204" pitchFamily="34" charset="0"/>
                        <a:buChar char="•"/>
                      </a:pPr>
                      <a:r>
                        <a:rPr lang="en-US" sz="1600" dirty="0"/>
                        <a:t>Sexually Transmitted Diseases </a:t>
                      </a:r>
                      <a:endParaRPr lang="en-US" sz="1600" b="1" dirty="0"/>
                    </a:p>
                  </a:txBody>
                  <a:tcPr>
                    <a:noFill/>
                  </a:tcPr>
                </a:tc>
                <a:tc>
                  <a:txBody>
                    <a:bodyPr/>
                    <a:lstStyle/>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Viral Hepatitis</a:t>
                      </a:r>
                    </a:p>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School/Adolescent Health</a:t>
                      </a:r>
                    </a:p>
                    <a:p>
                      <a:endParaRPr lang="en-US" sz="1600" dirty="0"/>
                    </a:p>
                  </a:txBody>
                  <a:tcPr>
                    <a:noFill/>
                  </a:tcPr>
                </a:tc>
                <a:extLst>
                  <a:ext uri="{0D108BD9-81ED-4DB2-BD59-A6C34878D82A}">
                    <a16:rowId xmlns:a16="http://schemas.microsoft.com/office/drawing/2014/main" val="10000"/>
                  </a:ext>
                </a:extLst>
              </a:tr>
            </a:tbl>
          </a:graphicData>
        </a:graphic>
      </p:graphicFrame>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2191" y="4009421"/>
            <a:ext cx="4459611" cy="1219306"/>
          </a:xfrm>
          <a:prstGeom prst="rect">
            <a:avLst/>
          </a:prstGeom>
        </p:spPr>
      </p:pic>
    </p:spTree>
    <p:extLst>
      <p:ext uri="{BB962C8B-B14F-4D97-AF65-F5344CB8AC3E}">
        <p14:creationId xmlns:p14="http://schemas.microsoft.com/office/powerpoint/2010/main" val="1324183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B3120-8CD6-354E-8756-552981C0C6AE}"/>
              </a:ext>
            </a:extLst>
          </p:cNvPr>
          <p:cNvSpPr>
            <a:spLocks noGrp="1"/>
          </p:cNvSpPr>
          <p:nvPr>
            <p:ph type="title"/>
          </p:nvPr>
        </p:nvSpPr>
        <p:spPr/>
        <p:txBody>
          <a:bodyPr>
            <a:normAutofit/>
          </a:bodyPr>
          <a:lstStyle/>
          <a:p>
            <a:r>
              <a:rPr lang="en-US" dirty="0"/>
              <a:t>HIV and STI Epidemiology</a:t>
            </a:r>
          </a:p>
        </p:txBody>
      </p:sp>
      <p:sp>
        <p:nvSpPr>
          <p:cNvPr id="3" name="Content Placeholder 2">
            <a:extLst>
              <a:ext uri="{FF2B5EF4-FFF2-40B4-BE49-F238E27FC236}">
                <a16:creationId xmlns:a16="http://schemas.microsoft.com/office/drawing/2014/main" id="{1B9596F7-2435-884F-89F8-477221252347}"/>
              </a:ext>
            </a:extLst>
          </p:cNvPr>
          <p:cNvSpPr>
            <a:spLocks noGrp="1"/>
          </p:cNvSpPr>
          <p:nvPr>
            <p:ph idx="1"/>
          </p:nvPr>
        </p:nvSpPr>
        <p:spPr/>
        <p:txBody>
          <a:bodyPr/>
          <a:lstStyle/>
          <a:p>
            <a:r>
              <a:rPr lang="en-US" dirty="0"/>
              <a:t>MSM comprise one of the most heavily affected risk groups</a:t>
            </a:r>
          </a:p>
          <a:p>
            <a:pPr lvl="1"/>
            <a:r>
              <a:rPr lang="en-US" dirty="0"/>
              <a:t>Human immunodeficiency virus (HIV)</a:t>
            </a:r>
          </a:p>
          <a:p>
            <a:pPr lvl="2"/>
            <a:r>
              <a:rPr lang="en-US" dirty="0"/>
              <a:t>Incidence: 0.7 per 100 MSM per year </a:t>
            </a:r>
          </a:p>
          <a:p>
            <a:pPr lvl="2"/>
            <a:r>
              <a:rPr lang="en-US" dirty="0"/>
              <a:t>Prevalence: 15%</a:t>
            </a:r>
          </a:p>
          <a:p>
            <a:pPr lvl="1"/>
            <a:r>
              <a:rPr lang="en-US" i="1" dirty="0"/>
              <a:t>Chlamydia trachomatis </a:t>
            </a:r>
            <a:r>
              <a:rPr lang="en-US" dirty="0"/>
              <a:t>(CT)</a:t>
            </a:r>
          </a:p>
          <a:p>
            <a:pPr lvl="2"/>
            <a:r>
              <a:rPr lang="en-US" dirty="0"/>
              <a:t>Prevalence: 16% in STD Surveillance Network (</a:t>
            </a:r>
            <a:r>
              <a:rPr lang="en-US" dirty="0" err="1"/>
              <a:t>SSuN</a:t>
            </a:r>
            <a:r>
              <a:rPr lang="en-US" dirty="0"/>
              <a:t>) clinics, 2015</a:t>
            </a:r>
          </a:p>
          <a:p>
            <a:pPr lvl="1"/>
            <a:r>
              <a:rPr lang="en-US" i="1" dirty="0"/>
              <a:t>Neisseria gonorrhoeae </a:t>
            </a:r>
            <a:r>
              <a:rPr lang="en-US" dirty="0"/>
              <a:t>(NG)</a:t>
            </a:r>
          </a:p>
          <a:p>
            <a:pPr lvl="2"/>
            <a:r>
              <a:rPr lang="en-US" dirty="0"/>
              <a:t>Prevalence: 19% in </a:t>
            </a:r>
            <a:r>
              <a:rPr lang="en-US" dirty="0" err="1"/>
              <a:t>SSuN</a:t>
            </a:r>
            <a:r>
              <a:rPr lang="en-US" dirty="0"/>
              <a:t> clinics, 2015</a:t>
            </a:r>
          </a:p>
          <a:p>
            <a:pPr lvl="2"/>
            <a:r>
              <a:rPr lang="en-US" dirty="0"/>
              <a:t>45% of gonorrhea diagnoses in </a:t>
            </a:r>
            <a:r>
              <a:rPr lang="en-US" dirty="0" err="1"/>
              <a:t>SSuN</a:t>
            </a:r>
            <a:r>
              <a:rPr lang="en-US" dirty="0"/>
              <a:t> clinics attributed to MSM and MSMW</a:t>
            </a:r>
          </a:p>
        </p:txBody>
      </p:sp>
      <p:sp>
        <p:nvSpPr>
          <p:cNvPr id="4" name="TextBox 3"/>
          <p:cNvSpPr txBox="1"/>
          <p:nvPr/>
        </p:nvSpPr>
        <p:spPr>
          <a:xfrm>
            <a:off x="349431" y="5517953"/>
            <a:ext cx="8445137" cy="3308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r>
              <a:rPr lang="en-US" sz="825" dirty="0">
                <a:latin typeface="Garamond" panose="02020404030301010803" pitchFamily="18" charset="0"/>
                <a:cs typeface="Arial" panose="020B0604020202020204" pitchFamily="34" charset="0"/>
                <a:sym typeface="Helvetica Neue"/>
              </a:rPr>
              <a:t>Rosenberg ES, Grey JA, Sanchez TH, Sullivan PS. Rates of Prevalent HIV Infection, Prevalent Diagnoses, and New Diagnoses Among Men Who Have Sex With Men in US States, Metropolitan Statistical Areas, and Counties, 2012-2013. JMIR Public Health </a:t>
            </a:r>
            <a:r>
              <a:rPr lang="en-US" sz="825" dirty="0" err="1">
                <a:latin typeface="Garamond" panose="02020404030301010803" pitchFamily="18" charset="0"/>
                <a:cs typeface="Arial" panose="020B0604020202020204" pitchFamily="34" charset="0"/>
                <a:sym typeface="Helvetica Neue"/>
              </a:rPr>
              <a:t>Surveill</a:t>
            </a:r>
            <a:r>
              <a:rPr lang="en-US" sz="825" dirty="0">
                <a:latin typeface="Garamond" panose="02020404030301010803" pitchFamily="18" charset="0"/>
                <a:cs typeface="Arial" panose="020B0604020202020204" pitchFamily="34" charset="0"/>
                <a:sym typeface="Helvetica Neue"/>
              </a:rPr>
              <a:t>. 2016; 2(1):e22</a:t>
            </a:r>
          </a:p>
        </p:txBody>
      </p:sp>
      <p:sp>
        <p:nvSpPr>
          <p:cNvPr id="5" name="TextBox 4"/>
          <p:cNvSpPr txBox="1"/>
          <p:nvPr/>
        </p:nvSpPr>
        <p:spPr>
          <a:xfrm>
            <a:off x="349430" y="5796858"/>
            <a:ext cx="8445137" cy="3308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r>
              <a:rPr lang="en-US" sz="825" dirty="0">
                <a:latin typeface="Garamond" panose="02020404030301010803" pitchFamily="18" charset="0"/>
                <a:cs typeface="Arial" panose="020B0604020202020204" pitchFamily="34" charset="0"/>
                <a:sym typeface="Helvetica Neue"/>
              </a:rPr>
              <a:t>Kelley CF, Vaughan AS, Luisi N, et al. The effect of high rates of bacterial sexually transmitted infections on HIV incidence in a cohort of black and white men who have sex with men in Atlanta, Georgia. AIDS Res Hum Retroviruses. 2015;31(6):587-592.</a:t>
            </a:r>
          </a:p>
        </p:txBody>
      </p:sp>
      <p:sp>
        <p:nvSpPr>
          <p:cNvPr id="6" name="TextBox 5"/>
          <p:cNvSpPr txBox="1"/>
          <p:nvPr/>
        </p:nvSpPr>
        <p:spPr>
          <a:xfrm>
            <a:off x="349429" y="6086154"/>
            <a:ext cx="8445137" cy="2039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r>
              <a:rPr lang="en-US" sz="825" dirty="0">
                <a:latin typeface="Garamond" panose="02020404030301010803" pitchFamily="18" charset="0"/>
                <a:cs typeface="Arial" panose="020B0604020202020204" pitchFamily="34" charset="0"/>
                <a:sym typeface="Helvetica Neue"/>
              </a:rPr>
              <a:t>Centers for Disease Control and Prevention (CDC). Sexually Transmitted Disease Surveillance 2016. Atlanta, GA. https://www.cdc.gov/std/stats16.</a:t>
            </a:r>
          </a:p>
        </p:txBody>
      </p:sp>
      <p:sp>
        <p:nvSpPr>
          <p:cNvPr id="7" name="TextBox 6"/>
          <p:cNvSpPr txBox="1"/>
          <p:nvPr/>
        </p:nvSpPr>
        <p:spPr>
          <a:xfrm>
            <a:off x="349429" y="6228396"/>
            <a:ext cx="8445137" cy="3308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r>
              <a:rPr lang="en-US" sz="825" dirty="0" err="1">
                <a:latin typeface="Garamond" panose="02020404030301010803" pitchFamily="18" charset="0"/>
                <a:cs typeface="Arial" panose="020B0604020202020204" pitchFamily="34" charset="0"/>
                <a:sym typeface="Helvetica Neue"/>
              </a:rPr>
              <a:t>Stenger</a:t>
            </a:r>
            <a:r>
              <a:rPr lang="en-US" sz="825" dirty="0">
                <a:latin typeface="Garamond" panose="02020404030301010803" pitchFamily="18" charset="0"/>
                <a:cs typeface="Arial" panose="020B0604020202020204" pitchFamily="34" charset="0"/>
                <a:sym typeface="Helvetica Neue"/>
              </a:rPr>
              <a:t> MR, Pathela P, </a:t>
            </a:r>
            <a:r>
              <a:rPr lang="en-US" sz="825" dirty="0" err="1">
                <a:latin typeface="Garamond" panose="02020404030301010803" pitchFamily="18" charset="0"/>
                <a:cs typeface="Arial" panose="020B0604020202020204" pitchFamily="34" charset="0"/>
                <a:sym typeface="Helvetica Neue"/>
              </a:rPr>
              <a:t>Anschuetz</a:t>
            </a:r>
            <a:r>
              <a:rPr lang="en-US" sz="825" dirty="0">
                <a:latin typeface="Garamond" panose="02020404030301010803" pitchFamily="18" charset="0"/>
                <a:cs typeface="Arial" panose="020B0604020202020204" pitchFamily="34" charset="0"/>
                <a:sym typeface="Helvetica Neue"/>
              </a:rPr>
              <a:t> G, et al. Increases in the Rate of Neisseria </a:t>
            </a:r>
            <a:r>
              <a:rPr lang="en-US" sz="825" dirty="0" err="1">
                <a:latin typeface="Garamond" panose="02020404030301010803" pitchFamily="18" charset="0"/>
                <a:cs typeface="Arial" panose="020B0604020202020204" pitchFamily="34" charset="0"/>
                <a:sym typeface="Helvetica Neue"/>
              </a:rPr>
              <a:t>gonorrhoeae</a:t>
            </a:r>
            <a:r>
              <a:rPr lang="en-US" sz="825" dirty="0">
                <a:latin typeface="Garamond" panose="02020404030301010803" pitchFamily="18" charset="0"/>
                <a:cs typeface="Arial" panose="020B0604020202020204" pitchFamily="34" charset="0"/>
                <a:sym typeface="Helvetica Neue"/>
              </a:rPr>
              <a:t> Among Gay, Bisexual and Other Men Who Have Sex With Men: Findings From the Sexually Transmitted Disease Surveillance Network 2010-2015. Sex </a:t>
            </a:r>
            <a:r>
              <a:rPr lang="en-US" sz="825" dirty="0" err="1">
                <a:latin typeface="Garamond" panose="02020404030301010803" pitchFamily="18" charset="0"/>
                <a:cs typeface="Arial" panose="020B0604020202020204" pitchFamily="34" charset="0"/>
                <a:sym typeface="Helvetica Neue"/>
              </a:rPr>
              <a:t>Transm</a:t>
            </a:r>
            <a:r>
              <a:rPr lang="en-US" sz="825" dirty="0">
                <a:latin typeface="Garamond" panose="02020404030301010803" pitchFamily="18" charset="0"/>
                <a:cs typeface="Arial" panose="020B0604020202020204" pitchFamily="34" charset="0"/>
                <a:sym typeface="Helvetica Neue"/>
              </a:rPr>
              <a:t> Dis. 2017;44(7):393-397.</a:t>
            </a:r>
          </a:p>
        </p:txBody>
      </p:sp>
    </p:spTree>
    <p:extLst>
      <p:ext uri="{BB962C8B-B14F-4D97-AF65-F5344CB8AC3E}">
        <p14:creationId xmlns:p14="http://schemas.microsoft.com/office/powerpoint/2010/main" val="3785679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Relationship between HIV &amp; STIs</a:t>
            </a:r>
          </a:p>
        </p:txBody>
      </p:sp>
      <p:sp>
        <p:nvSpPr>
          <p:cNvPr id="5" name="Content Placeholder 4"/>
          <p:cNvSpPr>
            <a:spLocks noGrp="1"/>
          </p:cNvSpPr>
          <p:nvPr>
            <p:ph idx="1"/>
          </p:nvPr>
        </p:nvSpPr>
        <p:spPr>
          <a:xfrm>
            <a:off x="457200" y="1444752"/>
            <a:ext cx="8229600" cy="4732211"/>
          </a:xfrm>
        </p:spPr>
        <p:txBody>
          <a:bodyPr/>
          <a:lstStyle/>
          <a:p>
            <a:r>
              <a:rPr lang="en-US" dirty="0"/>
              <a:t>What effects do STIs have on HIV incidence?</a:t>
            </a:r>
          </a:p>
          <a:p>
            <a:pPr lvl="1"/>
            <a:r>
              <a:rPr lang="en-US" dirty="0"/>
              <a:t>Has been difficult to quantify</a:t>
            </a:r>
          </a:p>
          <a:p>
            <a:pPr lvl="2"/>
            <a:r>
              <a:rPr lang="en-US" dirty="0"/>
              <a:t>Data needs are intense</a:t>
            </a:r>
          </a:p>
          <a:p>
            <a:pPr lvl="2"/>
            <a:r>
              <a:rPr lang="en-US" dirty="0"/>
              <a:t>Study designs</a:t>
            </a:r>
          </a:p>
          <a:p>
            <a:pPr lvl="1"/>
            <a:r>
              <a:rPr lang="en-US" dirty="0"/>
              <a:t>Difficult to isolate separate effects of STIs on HIV acquisition and transmission</a:t>
            </a:r>
          </a:p>
        </p:txBody>
      </p:sp>
      <p:graphicFrame>
        <p:nvGraphicFramePr>
          <p:cNvPr id="2" name="Table 1">
            <a:extLst>
              <a:ext uri="{FF2B5EF4-FFF2-40B4-BE49-F238E27FC236}">
                <a16:creationId xmlns:a16="http://schemas.microsoft.com/office/drawing/2014/main" id="{E5F56AF8-4B72-C844-9CD2-A9EE981586FF}"/>
              </a:ext>
            </a:extLst>
          </p:cNvPr>
          <p:cNvGraphicFramePr>
            <a:graphicFrameLocks noGrp="1"/>
          </p:cNvGraphicFramePr>
          <p:nvPr>
            <p:extLst/>
          </p:nvPr>
        </p:nvGraphicFramePr>
        <p:xfrm>
          <a:off x="146290" y="4045636"/>
          <a:ext cx="4716026" cy="1483360"/>
        </p:xfrm>
        <a:graphic>
          <a:graphicData uri="http://schemas.openxmlformats.org/drawingml/2006/table">
            <a:tbl>
              <a:tblPr>
                <a:tableStyleId>{5C22544A-7EE6-4342-B048-85BDC9FD1C3A}</a:tableStyleId>
              </a:tblPr>
              <a:tblGrid>
                <a:gridCol w="1681424">
                  <a:extLst>
                    <a:ext uri="{9D8B030D-6E8A-4147-A177-3AD203B41FA5}">
                      <a16:colId xmlns:a16="http://schemas.microsoft.com/office/drawing/2014/main" val="2297093933"/>
                    </a:ext>
                  </a:extLst>
                </a:gridCol>
                <a:gridCol w="653142">
                  <a:extLst>
                    <a:ext uri="{9D8B030D-6E8A-4147-A177-3AD203B41FA5}">
                      <a16:colId xmlns:a16="http://schemas.microsoft.com/office/drawing/2014/main" val="3899567601"/>
                    </a:ext>
                  </a:extLst>
                </a:gridCol>
                <a:gridCol w="1105319">
                  <a:extLst>
                    <a:ext uri="{9D8B030D-6E8A-4147-A177-3AD203B41FA5}">
                      <a16:colId xmlns:a16="http://schemas.microsoft.com/office/drawing/2014/main" val="700861910"/>
                    </a:ext>
                  </a:extLst>
                </a:gridCol>
                <a:gridCol w="1276141">
                  <a:extLst>
                    <a:ext uri="{9D8B030D-6E8A-4147-A177-3AD203B41FA5}">
                      <a16:colId xmlns:a16="http://schemas.microsoft.com/office/drawing/2014/main" val="3260124886"/>
                    </a:ext>
                  </a:extLst>
                </a:gridCol>
              </a:tblGrid>
              <a:tr h="370840">
                <a:tc>
                  <a:txBody>
                    <a:bodyPr/>
                    <a:lstStyle/>
                    <a:p>
                      <a:endParaRPr lang="en-US" dirty="0"/>
                    </a:p>
                  </a:txBody>
                  <a:tcPr>
                    <a:noFill/>
                  </a:tcPr>
                </a:tc>
                <a:tc>
                  <a:txBody>
                    <a:bodyPr/>
                    <a:lstStyle/>
                    <a:p>
                      <a:endParaRPr lang="en-US" dirty="0"/>
                    </a:p>
                  </a:txBody>
                  <a:tcPr>
                    <a:noFill/>
                  </a:tcPr>
                </a:tc>
                <a:tc gridSpan="2">
                  <a:txBody>
                    <a:bodyPr/>
                    <a:lstStyle/>
                    <a:p>
                      <a:pPr algn="ctr"/>
                      <a:r>
                        <a:rPr lang="en-US" dirty="0">
                          <a:solidFill>
                            <a:schemeClr val="bg1"/>
                          </a:solidFill>
                        </a:rPr>
                        <a:t>HIV-Infected Partner</a:t>
                      </a:r>
                    </a:p>
                  </a:txBody>
                  <a:tcPr>
                    <a:solidFill>
                      <a:schemeClr val="accent2"/>
                    </a:solidFill>
                  </a:tcPr>
                </a:tc>
                <a:tc hMerge="1">
                  <a:txBody>
                    <a:bodyPr/>
                    <a:lstStyle/>
                    <a:p>
                      <a:endParaRPr lang="en-US" dirty="0"/>
                    </a:p>
                  </a:txBody>
                  <a:tcPr/>
                </a:tc>
                <a:extLst>
                  <a:ext uri="{0D108BD9-81ED-4DB2-BD59-A6C34878D82A}">
                    <a16:rowId xmlns:a16="http://schemas.microsoft.com/office/drawing/2014/main" val="574597046"/>
                  </a:ext>
                </a:extLst>
              </a:tr>
              <a:tr h="370840">
                <a:tc>
                  <a:txBody>
                    <a:bodyPr/>
                    <a:lstStyle/>
                    <a:p>
                      <a:endParaRPr lang="en-US"/>
                    </a:p>
                  </a:txBody>
                  <a:tcPr>
                    <a:noFill/>
                  </a:tcPr>
                </a:tc>
                <a:tc>
                  <a:txBody>
                    <a:bodyPr/>
                    <a:lstStyle/>
                    <a:p>
                      <a:endParaRPr lang="en-US"/>
                    </a:p>
                  </a:txBody>
                  <a:tcPr>
                    <a:noFill/>
                  </a:tcPr>
                </a:tc>
                <a:tc>
                  <a:txBody>
                    <a:bodyPr/>
                    <a:lstStyle/>
                    <a:p>
                      <a:pPr algn="ctr"/>
                      <a:r>
                        <a:rPr lang="en-US" dirty="0"/>
                        <a:t>STI+</a:t>
                      </a:r>
                    </a:p>
                  </a:txBody>
                  <a:tcPr>
                    <a:lnB w="12700" cap="flat" cmpd="sng" algn="ctr">
                      <a:solidFill>
                        <a:schemeClr val="tx1"/>
                      </a:solidFill>
                      <a:prstDash val="solid"/>
                      <a:round/>
                      <a:headEnd type="none" w="med" len="med"/>
                      <a:tailEnd type="none" w="med" len="med"/>
                    </a:lnB>
                    <a:noFill/>
                  </a:tcPr>
                </a:tc>
                <a:tc>
                  <a:txBody>
                    <a:bodyPr/>
                    <a:lstStyle/>
                    <a:p>
                      <a:pPr algn="ctr"/>
                      <a:r>
                        <a:rPr lang="en-US" dirty="0"/>
                        <a:t>STI-</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63234600"/>
                  </a:ext>
                </a:extLst>
              </a:tr>
              <a:tr h="370840">
                <a:tc rowSpan="2">
                  <a:txBody>
                    <a:bodyPr/>
                    <a:lstStyle/>
                    <a:p>
                      <a:r>
                        <a:rPr lang="en-US" dirty="0">
                          <a:solidFill>
                            <a:schemeClr val="bg1"/>
                          </a:solidFill>
                        </a:rPr>
                        <a:t>HIV-Uninfected Partner</a:t>
                      </a:r>
                    </a:p>
                  </a:txBody>
                  <a:tcPr>
                    <a:solidFill>
                      <a:schemeClr val="accent2"/>
                    </a:solidFill>
                  </a:tcPr>
                </a:tc>
                <a:tc>
                  <a:txBody>
                    <a:bodyPr/>
                    <a:lstStyle/>
                    <a:p>
                      <a:r>
                        <a:rPr lang="en-US" dirty="0"/>
                        <a:t>STI+</a:t>
                      </a:r>
                    </a:p>
                  </a:txBody>
                  <a:tcPr>
                    <a:lnR w="12700" cap="flat" cmpd="sng" algn="ctr">
                      <a:solidFill>
                        <a:schemeClr val="tx1"/>
                      </a:solidFill>
                      <a:prstDash val="solid"/>
                      <a:round/>
                      <a:headEnd type="none" w="med" len="med"/>
                      <a:tailEnd type="none" w="med" len="med"/>
                    </a:lnR>
                    <a:noFill/>
                  </a:tcPr>
                </a:tc>
                <a:tc>
                  <a:txBody>
                    <a:bodyPr/>
                    <a:lstStyle/>
                    <a:p>
                      <a:pPr algn="ctr"/>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73738134"/>
                  </a:ext>
                </a:extLst>
              </a:tr>
              <a:tr h="370840">
                <a:tc vMerge="1">
                  <a:txBody>
                    <a:bodyPr/>
                    <a:lstStyle/>
                    <a:p>
                      <a:endParaRPr lang="en-US" dirty="0"/>
                    </a:p>
                  </a:txBody>
                  <a:tcPr/>
                </a:tc>
                <a:tc>
                  <a:txBody>
                    <a:bodyPr/>
                    <a:lstStyle/>
                    <a:p>
                      <a:r>
                        <a:rPr lang="en-US" dirty="0"/>
                        <a:t>STI-</a:t>
                      </a:r>
                    </a:p>
                  </a:txBody>
                  <a:tcPr>
                    <a:lnR w="12700" cap="flat" cmpd="sng" algn="ctr">
                      <a:solidFill>
                        <a:schemeClr val="tx1"/>
                      </a:solidFill>
                      <a:prstDash val="solid"/>
                      <a:round/>
                      <a:headEnd type="none" w="med" len="med"/>
                      <a:tailEnd type="none" w="med" len="med"/>
                    </a:lnR>
                    <a:noFill/>
                  </a:tcPr>
                </a:tc>
                <a:tc>
                  <a:txBody>
                    <a:bodyPr/>
                    <a:lstStyle/>
                    <a:p>
                      <a:pPr algn="ctr"/>
                      <a:r>
                        <a:rPr lang="en-US"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34961271"/>
                  </a:ext>
                </a:extLst>
              </a:tr>
            </a:tbl>
          </a:graphicData>
        </a:graphic>
      </p:graphicFrame>
      <p:sp>
        <p:nvSpPr>
          <p:cNvPr id="3" name="TextBox 2">
            <a:extLst>
              <a:ext uri="{FF2B5EF4-FFF2-40B4-BE49-F238E27FC236}">
                <a16:creationId xmlns:a16="http://schemas.microsoft.com/office/drawing/2014/main" id="{9B83E5EE-C1F3-AE42-8146-45CD27F25038}"/>
              </a:ext>
            </a:extLst>
          </p:cNvPr>
          <p:cNvSpPr txBox="1"/>
          <p:nvPr/>
        </p:nvSpPr>
        <p:spPr>
          <a:xfrm>
            <a:off x="5173226" y="4045636"/>
            <a:ext cx="3586303" cy="1754326"/>
          </a:xfrm>
          <a:prstGeom prst="rect">
            <a:avLst/>
          </a:prstGeom>
          <a:noFill/>
        </p:spPr>
        <p:txBody>
          <a:bodyPr wrap="none" rtlCol="0">
            <a:spAutoFit/>
          </a:bodyPr>
          <a:lstStyle/>
          <a:p>
            <a:r>
              <a:rPr lang="en-US" dirty="0"/>
              <a:t>STI affects:</a:t>
            </a:r>
          </a:p>
          <a:p>
            <a:endParaRPr lang="en-US" dirty="0"/>
          </a:p>
          <a:p>
            <a:pPr marL="342900" indent="-342900">
              <a:buFont typeface="+mj-lt"/>
              <a:buAutoNum type="arabicPeriod"/>
            </a:pPr>
            <a:r>
              <a:rPr lang="en-US" dirty="0"/>
              <a:t>HIV transmission and acquisition</a:t>
            </a:r>
          </a:p>
          <a:p>
            <a:pPr marL="342900" indent="-342900">
              <a:buFont typeface="+mj-lt"/>
              <a:buAutoNum type="arabicPeriod"/>
            </a:pPr>
            <a:r>
              <a:rPr lang="en-US" dirty="0"/>
              <a:t>HIV acquisition</a:t>
            </a:r>
          </a:p>
          <a:p>
            <a:pPr marL="342900" indent="-342900">
              <a:buFont typeface="+mj-lt"/>
              <a:buAutoNum type="arabicPeriod"/>
            </a:pPr>
            <a:r>
              <a:rPr lang="en-US" dirty="0"/>
              <a:t>HIV transmission</a:t>
            </a:r>
          </a:p>
          <a:p>
            <a:pPr marL="342900" indent="-342900">
              <a:buFont typeface="+mj-lt"/>
              <a:buAutoNum type="arabicPeriod"/>
            </a:pPr>
            <a:r>
              <a:rPr lang="en-US" dirty="0"/>
              <a:t>No effect of STIs</a:t>
            </a:r>
          </a:p>
        </p:txBody>
      </p:sp>
    </p:spTree>
    <p:extLst>
      <p:ext uri="{BB962C8B-B14F-4D97-AF65-F5344CB8AC3E}">
        <p14:creationId xmlns:p14="http://schemas.microsoft.com/office/powerpoint/2010/main" val="1370574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0CB29-13EF-BE4A-8B36-8755C09FBFA8}"/>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9DC337D6-1C09-A542-903F-C0F4209D58D0}"/>
              </a:ext>
            </a:extLst>
          </p:cNvPr>
          <p:cNvSpPr>
            <a:spLocks noGrp="1"/>
          </p:cNvSpPr>
          <p:nvPr>
            <p:ph idx="1"/>
          </p:nvPr>
        </p:nvSpPr>
        <p:spPr>
          <a:xfrm>
            <a:off x="414668" y="1435398"/>
            <a:ext cx="8229600" cy="5029200"/>
          </a:xfrm>
        </p:spPr>
        <p:txBody>
          <a:bodyPr/>
          <a:lstStyle/>
          <a:p>
            <a:r>
              <a:rPr lang="en-US" dirty="0"/>
              <a:t>Estimate the proportion of incident HIV infections due to gonorrhea and chlamydia </a:t>
            </a:r>
          </a:p>
          <a:p>
            <a:endParaRPr lang="en-US" sz="1400" dirty="0"/>
          </a:p>
          <a:p>
            <a:r>
              <a:rPr lang="en-US" dirty="0"/>
              <a:t>Estimate the population attributable fraction (PAF) of HIV incidence among MSM due to NG/CT</a:t>
            </a:r>
          </a:p>
          <a:p>
            <a:pPr lvl="1"/>
            <a:r>
              <a:rPr lang="en-US" dirty="0"/>
              <a:t>PAF compares incidence under one set of conditions to incidence under a referent set of conditions</a:t>
            </a:r>
          </a:p>
          <a:p>
            <a:pPr lvl="1"/>
            <a:r>
              <a:rPr lang="en-US" dirty="0"/>
              <a:t>Estimates additional incidence of disease due to differences between conditions</a:t>
            </a:r>
          </a:p>
          <a:p>
            <a:pPr marL="0" indent="0">
              <a:buNone/>
            </a:pPr>
            <a:endParaRPr lang="en-US" dirty="0">
              <a:effectLst/>
            </a:endParaRPr>
          </a:p>
          <a:p>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2F2179D-8447-FE4E-9794-7A1D478D6926}"/>
                  </a:ext>
                </a:extLst>
              </p:cNvPr>
              <p:cNvSpPr txBox="1"/>
              <p:nvPr/>
            </p:nvSpPr>
            <p:spPr>
              <a:xfrm>
                <a:off x="2695008" y="4979773"/>
                <a:ext cx="4027068" cy="99809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800" i="1">
                          <a:latin typeface="Cambria Math" panose="02040503050406030204" pitchFamily="18" charset="0"/>
                        </a:rPr>
                        <m:t>𝑃𝐴𝐹</m:t>
                      </m:r>
                      <m:r>
                        <a:rPr lang="en-US" sz="2800" i="1">
                          <a:latin typeface="Cambria Math" panose="02040503050406030204" pitchFamily="18" charset="0"/>
                        </a:rPr>
                        <m:t>= </m:t>
                      </m:r>
                      <m:f>
                        <m:fPr>
                          <m:ctrlPr>
                            <a:rPr lang="en-US" sz="2800" i="1">
                              <a:latin typeface="Cambria Math" panose="02040503050406030204" pitchFamily="18" charset="0"/>
                            </a:rPr>
                          </m:ctrlPr>
                        </m:fPr>
                        <m:num>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𝐼𝑅</m:t>
                              </m:r>
                            </m:e>
                            <m:sub>
                              <m:r>
                                <a:rPr lang="en-US" sz="2800" i="1">
                                  <a:latin typeface="Cambria Math" panose="02040503050406030204" pitchFamily="18" charset="0"/>
                                </a:rPr>
                                <m:t>𝑖</m:t>
                              </m:r>
                            </m:sub>
                          </m:sSub>
                          <m:r>
                            <a:rPr lang="en-US" sz="2800" i="1">
                              <a:latin typeface="Cambria Math" panose="02040503050406030204" pitchFamily="18" charset="0"/>
                            </a:rPr>
                            <m:t>− </m:t>
                          </m:r>
                          <m:sSub>
                            <m:sSubPr>
                              <m:ctrlPr>
                                <a:rPr lang="en-US" sz="2800" i="1">
                                  <a:latin typeface="Cambria Math" panose="02040503050406030204" pitchFamily="18" charset="0"/>
                                </a:rPr>
                              </m:ctrlPr>
                            </m:sSubPr>
                            <m:e>
                              <m:r>
                                <a:rPr lang="en-US" sz="2800" i="1">
                                  <a:latin typeface="Cambria Math" panose="02040503050406030204" pitchFamily="18" charset="0"/>
                                </a:rPr>
                                <m:t>𝐼𝑅</m:t>
                              </m:r>
                            </m:e>
                            <m:sub>
                              <m:r>
                                <a:rPr lang="en-US" sz="2800" i="1">
                                  <a:latin typeface="Cambria Math" panose="02040503050406030204" pitchFamily="18" charset="0"/>
                                </a:rPr>
                                <m:t>𝑟𝑒𝑓</m:t>
                              </m:r>
                            </m:sub>
                          </m:sSub>
                          <m:r>
                            <a:rPr lang="en-US" sz="2800" i="1">
                              <a:latin typeface="Cambria Math" panose="02040503050406030204" pitchFamily="18" charset="0"/>
                            </a:rPr>
                            <m:t>)</m:t>
                          </m:r>
                        </m:num>
                        <m:den>
                          <m:sSub>
                            <m:sSubPr>
                              <m:ctrlPr>
                                <a:rPr lang="en-US" sz="2800" i="1">
                                  <a:latin typeface="Cambria Math" panose="02040503050406030204" pitchFamily="18" charset="0"/>
                                </a:rPr>
                              </m:ctrlPr>
                            </m:sSubPr>
                            <m:e>
                              <m:r>
                                <a:rPr lang="en-US" sz="2800" i="1">
                                  <a:latin typeface="Cambria Math" panose="02040503050406030204" pitchFamily="18" charset="0"/>
                                </a:rPr>
                                <m:t>𝐼𝑅</m:t>
                              </m:r>
                            </m:e>
                            <m:sub>
                              <m:r>
                                <a:rPr lang="en-US" sz="2800" i="1">
                                  <a:latin typeface="Cambria Math" panose="02040503050406030204" pitchFamily="18" charset="0"/>
                                </a:rPr>
                                <m:t>𝑖</m:t>
                              </m:r>
                            </m:sub>
                          </m:sSub>
                        </m:den>
                      </m:f>
                    </m:oMath>
                  </m:oMathPara>
                </a14:m>
                <a:endParaRPr lang="en-US" sz="2800" dirty="0"/>
              </a:p>
            </p:txBody>
          </p:sp>
        </mc:Choice>
        <mc:Fallback xmlns="">
          <p:sp>
            <p:nvSpPr>
              <p:cNvPr id="4" name="TextBox 3">
                <a:extLst>
                  <a:ext uri="{FF2B5EF4-FFF2-40B4-BE49-F238E27FC236}">
                    <a16:creationId xmlns:a16="http://schemas.microsoft.com/office/drawing/2014/main" id="{42F2179D-8447-FE4E-9794-7A1D478D6926}"/>
                  </a:ext>
                </a:extLst>
              </p:cNvPr>
              <p:cNvSpPr txBox="1">
                <a:spLocks noRot="1" noChangeAspect="1" noMove="1" noResize="1" noEditPoints="1" noAdjustHandles="1" noChangeArrowheads="1" noChangeShapeType="1" noTextEdit="1"/>
              </p:cNvSpPr>
              <p:nvPr/>
            </p:nvSpPr>
            <p:spPr>
              <a:xfrm>
                <a:off x="2695008" y="4979773"/>
                <a:ext cx="4027068" cy="998094"/>
              </a:xfrm>
              <a:prstGeom prst="rect">
                <a:avLst/>
              </a:prstGeom>
              <a:blipFill>
                <a:blip r:embed="rId3"/>
                <a:stretch>
                  <a:fillRect t="-1250" b="-2500"/>
                </a:stretch>
              </a:blipFill>
            </p:spPr>
            <p:txBody>
              <a:bodyPr/>
              <a:lstStyle/>
              <a:p>
                <a:r>
                  <a:rPr lang="en-US">
                    <a:noFill/>
                  </a:rPr>
                  <a:t> </a:t>
                </a:r>
              </a:p>
            </p:txBody>
          </p:sp>
        </mc:Fallback>
      </mc:AlternateContent>
    </p:spTree>
    <p:extLst>
      <p:ext uri="{BB962C8B-B14F-4D97-AF65-F5344CB8AC3E}">
        <p14:creationId xmlns:p14="http://schemas.microsoft.com/office/powerpoint/2010/main" val="1066622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5.gif"/>
          <p:cNvPicPr>
            <a:picLocks/>
          </p:cNvPicPr>
          <p:nvPr/>
        </p:nvPicPr>
        <p:blipFill>
          <a:blip r:embed="rId3">
            <a:extLst/>
          </a:blip>
          <a:stretch>
            <a:fillRect/>
          </a:stretch>
        </p:blipFill>
        <p:spPr>
          <a:xfrm>
            <a:off x="5977346" y="2292486"/>
            <a:ext cx="2891018" cy="2870041"/>
          </a:xfrm>
          <a:prstGeom prst="rect">
            <a:avLst/>
          </a:prstGeom>
          <a:ln w="12700">
            <a:miter lim="400000"/>
          </a:ln>
        </p:spPr>
      </p:pic>
      <p:sp>
        <p:nvSpPr>
          <p:cNvPr id="2" name="Title 1"/>
          <p:cNvSpPr>
            <a:spLocks noGrp="1"/>
          </p:cNvSpPr>
          <p:nvPr>
            <p:ph type="title"/>
          </p:nvPr>
        </p:nvSpPr>
        <p:spPr/>
        <p:txBody>
          <a:bodyPr>
            <a:normAutofit fontScale="90000"/>
          </a:bodyPr>
          <a:lstStyle/>
          <a:p>
            <a:r>
              <a:rPr lang="en-US" sz="4000" dirty="0"/>
              <a:t>HIV and STI Transmission in Dynamic Sexual Networks</a:t>
            </a:r>
          </a:p>
        </p:txBody>
      </p:sp>
      <p:sp>
        <p:nvSpPr>
          <p:cNvPr id="3" name="Content Placeholder 2"/>
          <p:cNvSpPr>
            <a:spLocks noGrp="1"/>
          </p:cNvSpPr>
          <p:nvPr>
            <p:ph idx="1"/>
          </p:nvPr>
        </p:nvSpPr>
        <p:spPr>
          <a:xfrm>
            <a:off x="457199" y="1524000"/>
            <a:ext cx="6245158" cy="4829175"/>
          </a:xfrm>
        </p:spPr>
        <p:txBody>
          <a:bodyPr>
            <a:noAutofit/>
          </a:bodyPr>
          <a:lstStyle/>
          <a:p>
            <a:r>
              <a:rPr lang="en-US" sz="2400" dirty="0"/>
              <a:t>Temporal exponential random graph models (ERGMs) define partnership formation and dissolution (agent-based, network model)</a:t>
            </a:r>
          </a:p>
          <a:p>
            <a:pPr lvl="1"/>
            <a:r>
              <a:rPr lang="en-US" sz="2000" dirty="0"/>
              <a:t>Behavioral data from local and national cohorts</a:t>
            </a:r>
            <a:endParaRPr lang="en-US" sz="2400" dirty="0"/>
          </a:p>
          <a:p>
            <a:pPr lvl="1"/>
            <a:r>
              <a:rPr lang="en-US" sz="2000" dirty="0"/>
              <a:t>Partnership model terms include:</a:t>
            </a:r>
          </a:p>
          <a:p>
            <a:pPr lvl="2"/>
            <a:r>
              <a:rPr lang="en-US" dirty="0"/>
              <a:t>Partner type, race, age, sexual role</a:t>
            </a:r>
          </a:p>
          <a:p>
            <a:pPr lvl="2"/>
            <a:endParaRPr lang="en-US" dirty="0"/>
          </a:p>
          <a:p>
            <a:pPr marL="285750" indent="-285750"/>
            <a:r>
              <a:rPr lang="en-US" sz="2400" dirty="0"/>
              <a:t>HIV and STI epidemiology </a:t>
            </a:r>
          </a:p>
          <a:p>
            <a:pPr marL="742950" lvl="1" indent="-285750"/>
            <a:r>
              <a:rPr lang="en-US" sz="2000" dirty="0"/>
              <a:t>Clinical epidemiology and natural history</a:t>
            </a:r>
          </a:p>
          <a:p>
            <a:pPr marL="742950" lvl="1" indent="-285750"/>
            <a:r>
              <a:rPr lang="en-US" sz="2000" dirty="0"/>
              <a:t>Treatment initiation and adherence</a:t>
            </a:r>
          </a:p>
          <a:p>
            <a:pPr marL="742950" lvl="1" indent="-285750"/>
            <a:r>
              <a:rPr lang="en-US" sz="2000" dirty="0"/>
              <a:t>Transmission dynamics</a:t>
            </a:r>
            <a:endParaRPr lang="en-US" dirty="0"/>
          </a:p>
        </p:txBody>
      </p:sp>
    </p:spTree>
    <p:extLst>
      <p:ext uri="{BB962C8B-B14F-4D97-AF65-F5344CB8AC3E}">
        <p14:creationId xmlns:p14="http://schemas.microsoft.com/office/powerpoint/2010/main" val="3928607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Site-specific infection</a:t>
            </a:r>
          </a:p>
        </p:txBody>
      </p:sp>
      <p:sp>
        <p:nvSpPr>
          <p:cNvPr id="5" name="Content Placeholder 4"/>
          <p:cNvSpPr>
            <a:spLocks noGrp="1"/>
          </p:cNvSpPr>
          <p:nvPr>
            <p:ph idx="1"/>
          </p:nvPr>
        </p:nvSpPr>
        <p:spPr>
          <a:xfrm>
            <a:off x="457200" y="1444752"/>
            <a:ext cx="8229600" cy="4968405"/>
          </a:xfrm>
        </p:spPr>
        <p:txBody>
          <a:bodyPr>
            <a:normAutofit fontScale="92500" lnSpcReduction="20000"/>
          </a:bodyPr>
          <a:lstStyle/>
          <a:p>
            <a:r>
              <a:rPr lang="en-US" dirty="0"/>
              <a:t>Model represents NG and CT as site-specific infections</a:t>
            </a:r>
          </a:p>
          <a:p>
            <a:pPr lvl="1"/>
            <a:r>
              <a:rPr lang="en-US" dirty="0"/>
              <a:t>Examined the effect of rectal and urethral infection</a:t>
            </a:r>
          </a:p>
          <a:p>
            <a:pPr lvl="1"/>
            <a:endParaRPr lang="en-US" dirty="0"/>
          </a:p>
          <a:p>
            <a:r>
              <a:rPr lang="en-US" dirty="0"/>
              <a:t>Effect of NG/CT on HIV depends on anatomical site of infection and sexual role</a:t>
            </a:r>
          </a:p>
          <a:p>
            <a:pPr lvl="1"/>
            <a:r>
              <a:rPr lang="en-US" dirty="0"/>
              <a:t>Higher transmission probability for receptive partner</a:t>
            </a:r>
          </a:p>
          <a:p>
            <a:endParaRPr lang="en-US" dirty="0"/>
          </a:p>
          <a:p>
            <a:r>
              <a:rPr lang="en-US" dirty="0" err="1"/>
              <a:t>Insertive</a:t>
            </a:r>
            <a:r>
              <a:rPr lang="en-US" dirty="0"/>
              <a:t> partner</a:t>
            </a:r>
          </a:p>
          <a:p>
            <a:pPr lvl="1"/>
            <a:r>
              <a:rPr lang="en-US" dirty="0"/>
              <a:t>Urethral infection can affect HIV transmission or acquisition</a:t>
            </a:r>
          </a:p>
          <a:p>
            <a:pPr lvl="1"/>
            <a:r>
              <a:rPr lang="en-US" dirty="0"/>
              <a:t>No effect of rectal infection</a:t>
            </a:r>
          </a:p>
          <a:p>
            <a:pPr lvl="1"/>
            <a:endParaRPr lang="en-US" dirty="0"/>
          </a:p>
          <a:p>
            <a:r>
              <a:rPr lang="en-US" dirty="0"/>
              <a:t>Receptive partner</a:t>
            </a:r>
          </a:p>
          <a:p>
            <a:pPr lvl="1"/>
            <a:r>
              <a:rPr lang="en-US" dirty="0"/>
              <a:t>Rectal infection can affect HIV transmission or acquisition</a:t>
            </a:r>
          </a:p>
          <a:p>
            <a:pPr lvl="1"/>
            <a:r>
              <a:rPr lang="en-US" dirty="0"/>
              <a:t>No effect of urethral infection</a:t>
            </a:r>
          </a:p>
          <a:p>
            <a:pPr lvl="1"/>
            <a:endParaRPr lang="en-US" dirty="0"/>
          </a:p>
        </p:txBody>
      </p:sp>
    </p:spTree>
    <p:extLst>
      <p:ext uri="{BB962C8B-B14F-4D97-AF65-F5344CB8AC3E}">
        <p14:creationId xmlns:p14="http://schemas.microsoft.com/office/powerpoint/2010/main" val="920067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74542"/>
            <a:ext cx="6931152" cy="1006474"/>
          </a:xfrm>
        </p:spPr>
        <p:txBody>
          <a:bodyPr>
            <a:normAutofit/>
          </a:bodyPr>
          <a:lstStyle/>
          <a:p>
            <a:r>
              <a:rPr lang="en-US" dirty="0"/>
              <a:t>Approach</a:t>
            </a:r>
          </a:p>
        </p:txBody>
      </p:sp>
      <p:sp>
        <p:nvSpPr>
          <p:cNvPr id="5" name="Content Placeholder 4"/>
          <p:cNvSpPr>
            <a:spLocks noGrp="1"/>
          </p:cNvSpPr>
          <p:nvPr>
            <p:ph idx="1"/>
          </p:nvPr>
        </p:nvSpPr>
        <p:spPr>
          <a:xfrm>
            <a:off x="340243" y="1444752"/>
            <a:ext cx="8463516" cy="4732211"/>
          </a:xfrm>
        </p:spPr>
        <p:txBody>
          <a:bodyPr/>
          <a:lstStyle/>
          <a:p>
            <a:r>
              <a:rPr lang="en-US" dirty="0"/>
              <a:t>Agent-based modeling approach</a:t>
            </a:r>
          </a:p>
          <a:p>
            <a:pPr lvl="1"/>
            <a:r>
              <a:rPr lang="en-US" dirty="0"/>
              <a:t>Evaluate a plausible range of relative risks of STIs on HIV transmission</a:t>
            </a:r>
          </a:p>
          <a:p>
            <a:pPr lvl="1"/>
            <a:r>
              <a:rPr lang="en-US" dirty="0"/>
              <a:t>Isolate NG/CT effects on HIV </a:t>
            </a:r>
            <a:r>
              <a:rPr lang="en-US" b="1" dirty="0"/>
              <a:t>transmission</a:t>
            </a:r>
          </a:p>
          <a:p>
            <a:pPr lvl="2"/>
            <a:r>
              <a:rPr lang="en-US" dirty="0"/>
              <a:t>Hold effects of STIs on HIV acquisition fixed (calibrated values)</a:t>
            </a:r>
          </a:p>
          <a:p>
            <a:pPr lvl="2"/>
            <a:endParaRPr lang="en-US" dirty="0"/>
          </a:p>
        </p:txBody>
      </p:sp>
      <p:graphicFrame>
        <p:nvGraphicFramePr>
          <p:cNvPr id="2" name="Table 1">
            <a:extLst>
              <a:ext uri="{FF2B5EF4-FFF2-40B4-BE49-F238E27FC236}">
                <a16:creationId xmlns:a16="http://schemas.microsoft.com/office/drawing/2014/main" id="{95BF9C46-8E4B-9041-823B-3C7925C4539C}"/>
              </a:ext>
            </a:extLst>
          </p:cNvPr>
          <p:cNvGraphicFramePr>
            <a:graphicFrameLocks noGrp="1"/>
          </p:cNvGraphicFramePr>
          <p:nvPr>
            <p:extLst>
              <p:ext uri="{D42A27DB-BD31-4B8C-83A1-F6EECF244321}">
                <p14:modId xmlns:p14="http://schemas.microsoft.com/office/powerpoint/2010/main" val="3992562472"/>
              </p:ext>
            </p:extLst>
          </p:nvPr>
        </p:nvGraphicFramePr>
        <p:xfrm>
          <a:off x="4290174" y="3400573"/>
          <a:ext cx="4495479" cy="2876873"/>
        </p:xfrm>
        <a:graphic>
          <a:graphicData uri="http://schemas.openxmlformats.org/drawingml/2006/table">
            <a:tbl>
              <a:tblPr>
                <a:tableStyleId>{5C22544A-7EE6-4342-B048-85BDC9FD1C3A}</a:tableStyleId>
              </a:tblPr>
              <a:tblGrid>
                <a:gridCol w="1035446">
                  <a:extLst>
                    <a:ext uri="{9D8B030D-6E8A-4147-A177-3AD203B41FA5}">
                      <a16:colId xmlns:a16="http://schemas.microsoft.com/office/drawing/2014/main" val="2219773220"/>
                    </a:ext>
                  </a:extLst>
                </a:gridCol>
                <a:gridCol w="1211011">
                  <a:extLst>
                    <a:ext uri="{9D8B030D-6E8A-4147-A177-3AD203B41FA5}">
                      <a16:colId xmlns:a16="http://schemas.microsoft.com/office/drawing/2014/main" val="975779571"/>
                    </a:ext>
                  </a:extLst>
                </a:gridCol>
                <a:gridCol w="878317">
                  <a:extLst>
                    <a:ext uri="{9D8B030D-6E8A-4147-A177-3AD203B41FA5}">
                      <a16:colId xmlns:a16="http://schemas.microsoft.com/office/drawing/2014/main" val="2312131024"/>
                    </a:ext>
                  </a:extLst>
                </a:gridCol>
                <a:gridCol w="1370705">
                  <a:extLst>
                    <a:ext uri="{9D8B030D-6E8A-4147-A177-3AD203B41FA5}">
                      <a16:colId xmlns:a16="http://schemas.microsoft.com/office/drawing/2014/main" val="2333293355"/>
                    </a:ext>
                  </a:extLst>
                </a:gridCol>
              </a:tblGrid>
              <a:tr h="190500">
                <a:tc gridSpan="4">
                  <a:txBody>
                    <a:bodyPr/>
                    <a:lstStyle/>
                    <a:p>
                      <a:pPr algn="ctr"/>
                      <a:r>
                        <a:rPr lang="en-US" dirty="0">
                          <a:ln>
                            <a:solidFill>
                              <a:schemeClr val="bg1"/>
                            </a:solidFill>
                          </a:ln>
                          <a:solidFill>
                            <a:schemeClr val="bg1"/>
                          </a:solidFill>
                        </a:rPr>
                        <a:t>Isolating the effect of STI on HIV Transmission</a:t>
                      </a:r>
                    </a:p>
                  </a:txBody>
                  <a:tcPr>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97840833"/>
                  </a:ext>
                </a:extLst>
              </a:tr>
              <a:tr h="190500">
                <a:tc gridSpan="2">
                  <a:txBody>
                    <a:bodyPr/>
                    <a:lstStyle/>
                    <a:p>
                      <a:pPr marL="0" marR="0" algn="ctr">
                        <a:lnSpc>
                          <a:spcPct val="107000"/>
                        </a:lnSpc>
                        <a:spcBef>
                          <a:spcPts val="0"/>
                        </a:spcBef>
                        <a:spcAft>
                          <a:spcPts val="0"/>
                        </a:spcAft>
                      </a:pPr>
                      <a:r>
                        <a:rPr lang="en-US" sz="1400" dirty="0">
                          <a:effectLst/>
                        </a:rPr>
                        <a:t>Transmission RRs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hMerge="1">
                  <a:txBody>
                    <a:bodyPr/>
                    <a:lstStyle/>
                    <a:p>
                      <a:endParaRPr lang="en-US"/>
                    </a:p>
                  </a:txBody>
                  <a:tcPr/>
                </a:tc>
                <a:tc gridSpan="2">
                  <a:txBody>
                    <a:bodyPr/>
                    <a:lstStyle/>
                    <a:p>
                      <a:pPr marL="0" marR="0" algn="ctr">
                        <a:lnSpc>
                          <a:spcPct val="107000"/>
                        </a:lnSpc>
                        <a:spcBef>
                          <a:spcPts val="0"/>
                        </a:spcBef>
                        <a:spcAft>
                          <a:spcPts val="0"/>
                        </a:spcAft>
                      </a:pPr>
                      <a:r>
                        <a:rPr lang="en-US" sz="1400">
                          <a:effectLst/>
                        </a:rPr>
                        <a:t>Acquisition RRs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hMerge="1">
                  <a:txBody>
                    <a:bodyPr/>
                    <a:lstStyle/>
                    <a:p>
                      <a:endParaRPr lang="en-US"/>
                    </a:p>
                  </a:txBody>
                  <a:tcPr/>
                </a:tc>
                <a:extLst>
                  <a:ext uri="{0D108BD9-81ED-4DB2-BD59-A6C34878D82A}">
                    <a16:rowId xmlns:a16="http://schemas.microsoft.com/office/drawing/2014/main" val="3211516117"/>
                  </a:ext>
                </a:extLst>
              </a:tr>
              <a:tr h="190500">
                <a:tc>
                  <a:txBody>
                    <a:bodyPr/>
                    <a:lstStyle/>
                    <a:p>
                      <a:pPr marL="0" marR="0" algn="ctr">
                        <a:lnSpc>
                          <a:spcPct val="107000"/>
                        </a:lnSpc>
                        <a:spcBef>
                          <a:spcPts val="0"/>
                        </a:spcBef>
                        <a:spcAft>
                          <a:spcPts val="0"/>
                        </a:spcAft>
                      </a:pPr>
                      <a:r>
                        <a:rPr lang="en-US" sz="1400">
                          <a:effectLst/>
                        </a:rPr>
                        <a:t>Rectal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Urethral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Rectal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Urethral</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983142275"/>
                  </a:ext>
                </a:extLst>
              </a:tr>
              <a:tr h="190500">
                <a:tc>
                  <a:txBody>
                    <a:bodyPr/>
                    <a:lstStyle/>
                    <a:p>
                      <a:pPr marL="0" marR="0" algn="ctr">
                        <a:lnSpc>
                          <a:spcPct val="107000"/>
                        </a:lnSpc>
                        <a:spcBef>
                          <a:spcPts val="0"/>
                        </a:spcBef>
                        <a:spcAft>
                          <a:spcPts val="0"/>
                        </a:spcAft>
                      </a:pPr>
                      <a:r>
                        <a:rPr lang="en-US" sz="1400" b="1" dirty="0">
                          <a:effectLst/>
                        </a:rPr>
                        <a:t>1.0</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noFill/>
                  </a:tcPr>
                </a:tc>
                <a:tc>
                  <a:txBody>
                    <a:bodyPr/>
                    <a:lstStyle/>
                    <a:p>
                      <a:pPr marL="0" marR="0" algn="ctr">
                        <a:lnSpc>
                          <a:spcPct val="107000"/>
                        </a:lnSpc>
                        <a:spcBef>
                          <a:spcPts val="0"/>
                        </a:spcBef>
                        <a:spcAft>
                          <a:spcPts val="0"/>
                        </a:spcAft>
                      </a:pPr>
                      <a:r>
                        <a:rPr lang="en-US" sz="1400" b="1" dirty="0">
                          <a:effectLst/>
                        </a:rPr>
                        <a:t>1.0</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noFill/>
                  </a:tcPr>
                </a:tc>
                <a:tc>
                  <a:txBody>
                    <a:bodyPr/>
                    <a:lstStyle/>
                    <a:p>
                      <a:pPr marL="0" marR="0" algn="ctr">
                        <a:lnSpc>
                          <a:spcPct val="107000"/>
                        </a:lnSpc>
                        <a:spcBef>
                          <a:spcPts val="0"/>
                        </a:spcBef>
                        <a:spcAft>
                          <a:spcPts val="0"/>
                        </a:spcAft>
                      </a:pPr>
                      <a:r>
                        <a:rPr lang="en-US" sz="1400" b="1" dirty="0">
                          <a:effectLst/>
                        </a:rPr>
                        <a:t>1.97</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noFill/>
                  </a:tcPr>
                </a:tc>
                <a:tc>
                  <a:txBody>
                    <a:bodyPr/>
                    <a:lstStyle/>
                    <a:p>
                      <a:pPr marL="0" marR="0" algn="ctr">
                        <a:lnSpc>
                          <a:spcPct val="107000"/>
                        </a:lnSpc>
                        <a:spcBef>
                          <a:spcPts val="0"/>
                        </a:spcBef>
                        <a:spcAft>
                          <a:spcPts val="0"/>
                        </a:spcAft>
                      </a:pPr>
                      <a:r>
                        <a:rPr lang="en-US" sz="1400" b="1" dirty="0">
                          <a:effectLst/>
                        </a:rPr>
                        <a:t>1.48</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noFill/>
                  </a:tcPr>
                </a:tc>
                <a:extLst>
                  <a:ext uri="{0D108BD9-81ED-4DB2-BD59-A6C34878D82A}">
                    <a16:rowId xmlns:a16="http://schemas.microsoft.com/office/drawing/2014/main" val="473229780"/>
                  </a:ext>
                </a:extLst>
              </a:tr>
              <a:tr h="190500">
                <a:tc>
                  <a:txBody>
                    <a:bodyPr/>
                    <a:lstStyle/>
                    <a:p>
                      <a:pPr marL="0" marR="0" algn="ctr">
                        <a:lnSpc>
                          <a:spcPct val="107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2.0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753542276"/>
                  </a:ext>
                </a:extLst>
              </a:tr>
              <a:tr h="190500">
                <a:tc>
                  <a:txBody>
                    <a:bodyPr/>
                    <a:lstStyle/>
                    <a:p>
                      <a:pPr marL="0" marR="0" algn="ctr">
                        <a:lnSpc>
                          <a:spcPct val="107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1.97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653988782"/>
                  </a:ext>
                </a:extLst>
              </a:tr>
              <a:tr h="190500">
                <a:tc>
                  <a:txBody>
                    <a:bodyPr/>
                    <a:lstStyle/>
                    <a:p>
                      <a:pPr marL="0" marR="0" algn="ctr">
                        <a:lnSpc>
                          <a:spcPct val="107000"/>
                        </a:lnSpc>
                        <a:spcBef>
                          <a:spcPts val="0"/>
                        </a:spcBef>
                        <a:spcAft>
                          <a:spcPts val="0"/>
                        </a:spcAft>
                      </a:pPr>
                      <a:r>
                        <a:rPr lang="en-US" sz="1400">
                          <a:effectLst/>
                        </a:rPr>
                        <a:t>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1.97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578367064"/>
                  </a:ext>
                </a:extLst>
              </a:tr>
              <a:tr h="190500">
                <a:tc>
                  <a:txBody>
                    <a:bodyPr/>
                    <a:lstStyle/>
                    <a:p>
                      <a:pPr marL="0" marR="0" algn="ctr">
                        <a:lnSpc>
                          <a:spcPct val="107000"/>
                        </a:lnSpc>
                        <a:spcBef>
                          <a:spcPts val="0"/>
                        </a:spcBef>
                        <a:spcAft>
                          <a:spcPts val="0"/>
                        </a:spcAft>
                      </a:pPr>
                      <a:r>
                        <a:rPr lang="en-US" sz="1400">
                          <a:effectLst/>
                        </a:rPr>
                        <a:t>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1.97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883904553"/>
                  </a:ext>
                </a:extLst>
              </a:tr>
              <a:tr h="190500">
                <a:tc>
                  <a:txBody>
                    <a:bodyPr/>
                    <a:lstStyle/>
                    <a:p>
                      <a:pPr marL="0" marR="0" algn="ctr">
                        <a:lnSpc>
                          <a:spcPct val="107000"/>
                        </a:lnSpc>
                        <a:spcBef>
                          <a:spcPts val="0"/>
                        </a:spcBef>
                        <a:spcAft>
                          <a:spcPts val="0"/>
                        </a:spcAft>
                      </a:pPr>
                      <a:r>
                        <a:rPr lang="en-US" sz="1400">
                          <a:effectLst/>
                        </a:rPr>
                        <a:t>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346424854"/>
                  </a:ext>
                </a:extLst>
              </a:tr>
              <a:tr h="190500">
                <a:tc>
                  <a:txBody>
                    <a:bodyPr/>
                    <a:lstStyle/>
                    <a:p>
                      <a:pPr marL="0" marR="0" algn="ctr">
                        <a:lnSpc>
                          <a:spcPct val="107000"/>
                        </a:lnSpc>
                        <a:spcBef>
                          <a:spcPts val="0"/>
                        </a:spcBef>
                        <a:spcAft>
                          <a:spcPts val="0"/>
                        </a:spcAft>
                      </a:pPr>
                      <a:r>
                        <a:rPr lang="en-US" sz="14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2808094517"/>
                  </a:ext>
                </a:extLst>
              </a:tr>
              <a:tr h="190500">
                <a:tc>
                  <a:txBody>
                    <a:bodyPr/>
                    <a:lstStyle/>
                    <a:p>
                      <a:pPr marL="0" marR="0" algn="ctr">
                        <a:lnSpc>
                          <a:spcPct val="107000"/>
                        </a:lnSpc>
                        <a:spcBef>
                          <a:spcPts val="0"/>
                        </a:spcBef>
                        <a:spcAft>
                          <a:spcPts val="0"/>
                        </a:spcAft>
                      </a:pPr>
                      <a:r>
                        <a:rPr lang="en-US" sz="14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517009127"/>
                  </a:ext>
                </a:extLst>
              </a:tr>
              <a:tr h="190500">
                <a:tc>
                  <a:txBody>
                    <a:bodyPr/>
                    <a:lstStyle/>
                    <a:p>
                      <a:pPr marL="0" marR="0" algn="ctr">
                        <a:lnSpc>
                          <a:spcPct val="107000"/>
                        </a:lnSpc>
                        <a:spcBef>
                          <a:spcPts val="0"/>
                        </a:spcBef>
                        <a:spcAft>
                          <a:spcPts val="0"/>
                        </a:spcAft>
                      </a:pPr>
                      <a:r>
                        <a:rPr lang="en-US" sz="14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tc>
                  <a:txBody>
                    <a:bodyPr/>
                    <a:lstStyle/>
                    <a:p>
                      <a:pPr marL="0" marR="0" algn="ctr">
                        <a:lnSpc>
                          <a:spcPct val="107000"/>
                        </a:lnSpc>
                        <a:spcBef>
                          <a:spcPts val="0"/>
                        </a:spcBef>
                        <a:spcAft>
                          <a:spcPts val="0"/>
                        </a:spcAft>
                      </a:pPr>
                      <a:r>
                        <a:rPr lang="en-US" sz="1400" dirty="0">
                          <a:effectLst/>
                        </a:rPr>
                        <a:t>1.48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oFill/>
                  </a:tcPr>
                </a:tc>
                <a:extLst>
                  <a:ext uri="{0D108BD9-81ED-4DB2-BD59-A6C34878D82A}">
                    <a16:rowId xmlns:a16="http://schemas.microsoft.com/office/drawing/2014/main" val="1095294581"/>
                  </a:ext>
                </a:extLst>
              </a:tr>
            </a:tbl>
          </a:graphicData>
        </a:graphic>
      </p:graphicFrame>
      <p:sp>
        <p:nvSpPr>
          <p:cNvPr id="3" name="TextBox 2">
            <a:extLst>
              <a:ext uri="{FF2B5EF4-FFF2-40B4-BE49-F238E27FC236}">
                <a16:creationId xmlns:a16="http://schemas.microsoft.com/office/drawing/2014/main" id="{DF447347-F115-BF46-878A-50C65F0220E9}"/>
              </a:ext>
            </a:extLst>
          </p:cNvPr>
          <p:cNvSpPr txBox="1"/>
          <p:nvPr/>
        </p:nvSpPr>
        <p:spPr>
          <a:xfrm>
            <a:off x="929237" y="3700274"/>
            <a:ext cx="2852626" cy="1200329"/>
          </a:xfrm>
          <a:prstGeom prst="rect">
            <a:avLst/>
          </a:prstGeom>
          <a:noFill/>
        </p:spPr>
        <p:txBody>
          <a:bodyPr wrap="square" rtlCol="0">
            <a:spAutoFit/>
          </a:bodyPr>
          <a:lstStyle/>
          <a:p>
            <a:r>
              <a:rPr lang="en-US" dirty="0"/>
              <a:t>Current base case scenario; Referent for HIV Transmission Analysis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6" name="Rectangle 5">
            <a:extLst>
              <a:ext uri="{FF2B5EF4-FFF2-40B4-BE49-F238E27FC236}">
                <a16:creationId xmlns:a16="http://schemas.microsoft.com/office/drawing/2014/main" id="{B7EEE2BA-15E0-7F41-8B92-C833C1336332}"/>
              </a:ext>
            </a:extLst>
          </p:cNvPr>
          <p:cNvSpPr/>
          <p:nvPr/>
        </p:nvSpPr>
        <p:spPr>
          <a:xfrm>
            <a:off x="4521583" y="4226011"/>
            <a:ext cx="3878137" cy="2100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FEC935B-A18D-A84D-A3C2-559150D8DF5A}"/>
              </a:ext>
            </a:extLst>
          </p:cNvPr>
          <p:cNvCxnSpPr/>
          <p:nvPr/>
        </p:nvCxnSpPr>
        <p:spPr>
          <a:xfrm flipH="1" flipV="1">
            <a:off x="3273552" y="4226299"/>
            <a:ext cx="1149178" cy="1482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920674"/>
      </p:ext>
    </p:extLst>
  </p:cSld>
  <p:clrMapOvr>
    <a:masterClrMapping/>
  </p:clrMapOvr>
</p:sld>
</file>

<file path=ppt/theme/theme1.xml><?xml version="1.0" encoding="utf-8"?>
<a:theme xmlns:a="http://schemas.openxmlformats.org/drawingml/2006/main" name="Office Theme">
  <a:themeElements>
    <a:clrScheme name="Custom 1">
      <a:dk1>
        <a:srgbClr val="1B458F"/>
      </a:dk1>
      <a:lt1>
        <a:sysClr val="window" lastClr="FFFFFF"/>
      </a:lt1>
      <a:dk2>
        <a:srgbClr val="44546A"/>
      </a:dk2>
      <a:lt2>
        <a:srgbClr val="E7E6E6"/>
      </a:lt2>
      <a:accent1>
        <a:srgbClr val="2778AC"/>
      </a:accent1>
      <a:accent2>
        <a:srgbClr val="1B458F"/>
      </a:accent2>
      <a:accent3>
        <a:srgbClr val="79B969"/>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7680</TotalTime>
  <Words>2013</Words>
  <Application>Microsoft Office PowerPoint</Application>
  <PresentationFormat>On-screen Show (4:3)</PresentationFormat>
  <Paragraphs>355</Paragraphs>
  <Slides>15</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 Unicode MS</vt:lpstr>
      <vt:lpstr>Arial</vt:lpstr>
      <vt:lpstr>Calibri</vt:lpstr>
      <vt:lpstr>Calibri Light</vt:lpstr>
      <vt:lpstr>Cambria Math</vt:lpstr>
      <vt:lpstr>Garamond</vt:lpstr>
      <vt:lpstr>Helvetica Neue</vt:lpstr>
      <vt:lpstr>Times New Roman</vt:lpstr>
      <vt:lpstr>Wingdings</vt:lpstr>
      <vt:lpstr>Office Theme</vt:lpstr>
      <vt:lpstr>Estimating the proportion of HIV incidence attributable to gonorrhea and chlamydia among men who have sex with men in the US</vt:lpstr>
      <vt:lpstr>Disclosures</vt:lpstr>
      <vt:lpstr>NCHHSTP Epidemiologic and Economic Modeling Agreement</vt:lpstr>
      <vt:lpstr>HIV and STI Epidemiology</vt:lpstr>
      <vt:lpstr>Relationship between HIV &amp; STIs</vt:lpstr>
      <vt:lpstr>Purpose</vt:lpstr>
      <vt:lpstr>HIV and STI Transmission in Dynamic Sexual Networks</vt:lpstr>
      <vt:lpstr>Site-specific infection</vt:lpstr>
      <vt:lpstr>Approach</vt:lpstr>
      <vt:lpstr>Approach</vt:lpstr>
      <vt:lpstr>Population attributable fraction</vt:lpstr>
      <vt:lpstr>Results</vt:lpstr>
      <vt:lpstr>Results</vt:lpstr>
      <vt:lpstr>Limitations</vt:lpstr>
      <vt:lpstr>Conclusions</vt:lpstr>
    </vt:vector>
  </TitlesOfParts>
  <Company>Emory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 Jeremy A</dc:creator>
  <cp:lastModifiedBy>Weiss, Kevin</cp:lastModifiedBy>
  <cp:revision>267</cp:revision>
  <dcterms:created xsi:type="dcterms:W3CDTF">2016-03-01T17:23:09Z</dcterms:created>
  <dcterms:modified xsi:type="dcterms:W3CDTF">2018-09-04T19:36:12Z</dcterms:modified>
</cp:coreProperties>
</file>

<file path=docProps/thumbnail.jpeg>
</file>